
<file path=[Content_Types].xml><?xml version="1.0" encoding="utf-8"?>
<Types xmlns="http://schemas.openxmlformats.org/package/2006/content-types">
  <Default Extension="bin" ContentType="application/vnd.openxmlformats-officedocument.oleObject"/>
  <Default Extension="emf" ContentType="image/x-emf"/>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8" r:id="rId4"/>
    <p:sldId id="262" r:id="rId5"/>
    <p:sldId id="261" r:id="rId6"/>
    <p:sldId id="263" r:id="rId7"/>
    <p:sldId id="266" r:id="rId8"/>
    <p:sldId id="270" r:id="rId9"/>
    <p:sldId id="271" r:id="rId10"/>
    <p:sldId id="267" r:id="rId11"/>
    <p:sldId id="273" r:id="rId12"/>
    <p:sldId id="272" r:id="rId13"/>
    <p:sldId id="264" r:id="rId14"/>
    <p:sldId id="265" r:id="rId15"/>
    <p:sldId id="269"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9B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5" d="100"/>
          <a:sy n="85" d="100"/>
        </p:scale>
        <p:origin x="59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78C7FED-DDD4-47AD-88DE-3ACDCB997346}"/>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97C192AE-0CC2-45C1-8EE1-D09CEBBFF7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9FEA09F7-7071-4716-B646-9F002BBAD8FF}"/>
              </a:ext>
            </a:extLst>
          </p:cNvPr>
          <p:cNvSpPr>
            <a:spLocks noGrp="1"/>
          </p:cNvSpPr>
          <p:nvPr>
            <p:ph type="dt" sz="half" idx="10"/>
          </p:nvPr>
        </p:nvSpPr>
        <p:spPr/>
        <p:txBody>
          <a:bodyPr/>
          <a:lstStyle/>
          <a:p>
            <a:fld id="{8320DCE6-BE40-4993-99F0-83D8F091F62A}" type="datetimeFigureOut">
              <a:rPr lang="ru-RU" smtClean="0"/>
              <a:t>24.10.2022</a:t>
            </a:fld>
            <a:endParaRPr lang="ru-RU"/>
          </a:p>
        </p:txBody>
      </p:sp>
      <p:sp>
        <p:nvSpPr>
          <p:cNvPr id="5" name="Нижний колонтитул 4">
            <a:extLst>
              <a:ext uri="{FF2B5EF4-FFF2-40B4-BE49-F238E27FC236}">
                <a16:creationId xmlns:a16="http://schemas.microsoft.com/office/drawing/2014/main" id="{6FA83F30-5152-4186-9627-02DA6E94C0C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9D87C4C-FB9E-4B16-A69E-03DA6706CCA3}"/>
              </a:ext>
            </a:extLst>
          </p:cNvPr>
          <p:cNvSpPr>
            <a:spLocks noGrp="1"/>
          </p:cNvSpPr>
          <p:nvPr>
            <p:ph type="sldNum" sz="quarter" idx="12"/>
          </p:nvPr>
        </p:nvSpPr>
        <p:spPr/>
        <p:txBody>
          <a:bodyPr/>
          <a:lstStyle/>
          <a:p>
            <a:fld id="{2A9380A2-E791-42D1-B1C5-BE8486D59499}" type="slidenum">
              <a:rPr lang="ru-RU" smtClean="0"/>
              <a:t>‹#›</a:t>
            </a:fld>
            <a:endParaRPr lang="ru-RU"/>
          </a:p>
        </p:txBody>
      </p:sp>
      <p:pic>
        <p:nvPicPr>
          <p:cNvPr id="8" name="Рисунок 7">
            <a:extLst>
              <a:ext uri="{FF2B5EF4-FFF2-40B4-BE49-F238E27FC236}">
                <a16:creationId xmlns:a16="http://schemas.microsoft.com/office/drawing/2014/main" id="{1F14F9F9-BDE5-4E0C-B01B-07427D96BD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15705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693ECDB-0011-4661-ACEF-52C7F942E991}"/>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C78BC05A-DB83-4F32-9A97-31FF60C0DDF4}"/>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B389FB9-2F85-4524-A9F6-01D4CB1C996C}"/>
              </a:ext>
            </a:extLst>
          </p:cNvPr>
          <p:cNvSpPr>
            <a:spLocks noGrp="1"/>
          </p:cNvSpPr>
          <p:nvPr>
            <p:ph type="dt" sz="half" idx="10"/>
          </p:nvPr>
        </p:nvSpPr>
        <p:spPr/>
        <p:txBody>
          <a:bodyPr/>
          <a:lstStyle/>
          <a:p>
            <a:fld id="{8320DCE6-BE40-4993-99F0-83D8F091F62A}" type="datetimeFigureOut">
              <a:rPr lang="ru-RU" smtClean="0"/>
              <a:t>24.10.2022</a:t>
            </a:fld>
            <a:endParaRPr lang="ru-RU"/>
          </a:p>
        </p:txBody>
      </p:sp>
      <p:sp>
        <p:nvSpPr>
          <p:cNvPr id="5" name="Нижний колонтитул 4">
            <a:extLst>
              <a:ext uri="{FF2B5EF4-FFF2-40B4-BE49-F238E27FC236}">
                <a16:creationId xmlns:a16="http://schemas.microsoft.com/office/drawing/2014/main" id="{D7F361DE-39B5-4835-9FC6-D145FC109CE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AC822D5-3DE2-4727-BFDD-F413DC7D51DE}"/>
              </a:ext>
            </a:extLst>
          </p:cNvPr>
          <p:cNvSpPr>
            <a:spLocks noGrp="1"/>
          </p:cNvSpPr>
          <p:nvPr>
            <p:ph type="sldNum" sz="quarter" idx="12"/>
          </p:nvPr>
        </p:nvSpPr>
        <p:spPr/>
        <p:txBody>
          <a:bodyPr/>
          <a:lstStyle/>
          <a:p>
            <a:fld id="{2A9380A2-E791-42D1-B1C5-BE8486D59499}" type="slidenum">
              <a:rPr lang="ru-RU" smtClean="0"/>
              <a:t>‹#›</a:t>
            </a:fld>
            <a:endParaRPr lang="ru-RU"/>
          </a:p>
        </p:txBody>
      </p:sp>
    </p:spTree>
    <p:extLst>
      <p:ext uri="{BB962C8B-B14F-4D97-AF65-F5344CB8AC3E}">
        <p14:creationId xmlns:p14="http://schemas.microsoft.com/office/powerpoint/2010/main" val="110628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ACAA48D6-8736-4F0B-84F8-726BA2AED833}"/>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5ECA489B-3498-4236-8B6D-5BAEAC23AF9A}"/>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F931BE1-1CEA-46FE-9170-83102AFE7C9B}"/>
              </a:ext>
            </a:extLst>
          </p:cNvPr>
          <p:cNvSpPr>
            <a:spLocks noGrp="1"/>
          </p:cNvSpPr>
          <p:nvPr>
            <p:ph type="dt" sz="half" idx="10"/>
          </p:nvPr>
        </p:nvSpPr>
        <p:spPr/>
        <p:txBody>
          <a:bodyPr/>
          <a:lstStyle/>
          <a:p>
            <a:fld id="{8320DCE6-BE40-4993-99F0-83D8F091F62A}" type="datetimeFigureOut">
              <a:rPr lang="ru-RU" smtClean="0"/>
              <a:t>24.10.2022</a:t>
            </a:fld>
            <a:endParaRPr lang="ru-RU"/>
          </a:p>
        </p:txBody>
      </p:sp>
      <p:sp>
        <p:nvSpPr>
          <p:cNvPr id="5" name="Нижний колонтитул 4">
            <a:extLst>
              <a:ext uri="{FF2B5EF4-FFF2-40B4-BE49-F238E27FC236}">
                <a16:creationId xmlns:a16="http://schemas.microsoft.com/office/drawing/2014/main" id="{1B1310A1-B6AF-44C9-A476-04AE970092A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CDB9236-31EE-4EE2-9004-20CEB0669A4B}"/>
              </a:ext>
            </a:extLst>
          </p:cNvPr>
          <p:cNvSpPr>
            <a:spLocks noGrp="1"/>
          </p:cNvSpPr>
          <p:nvPr>
            <p:ph type="sldNum" sz="quarter" idx="12"/>
          </p:nvPr>
        </p:nvSpPr>
        <p:spPr/>
        <p:txBody>
          <a:bodyPr/>
          <a:lstStyle/>
          <a:p>
            <a:fld id="{2A9380A2-E791-42D1-B1C5-BE8486D59499}" type="slidenum">
              <a:rPr lang="ru-RU" smtClean="0"/>
              <a:t>‹#›</a:t>
            </a:fld>
            <a:endParaRPr lang="ru-RU"/>
          </a:p>
        </p:txBody>
      </p:sp>
    </p:spTree>
    <p:extLst>
      <p:ext uri="{BB962C8B-B14F-4D97-AF65-F5344CB8AC3E}">
        <p14:creationId xmlns:p14="http://schemas.microsoft.com/office/powerpoint/2010/main" val="1337974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F14E2D-C6AB-4809-B48E-2EB72D4BF2FA}"/>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AEAAE6ED-4E48-4C6E-B021-E56FA9B57132}"/>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92845FB-7A12-4224-9B0A-8BC5C5D110EC}"/>
              </a:ext>
            </a:extLst>
          </p:cNvPr>
          <p:cNvSpPr>
            <a:spLocks noGrp="1"/>
          </p:cNvSpPr>
          <p:nvPr>
            <p:ph type="dt" sz="half" idx="10"/>
          </p:nvPr>
        </p:nvSpPr>
        <p:spPr/>
        <p:txBody>
          <a:bodyPr/>
          <a:lstStyle/>
          <a:p>
            <a:fld id="{8320DCE6-BE40-4993-99F0-83D8F091F62A}" type="datetimeFigureOut">
              <a:rPr lang="ru-RU" smtClean="0"/>
              <a:t>24.10.2022</a:t>
            </a:fld>
            <a:endParaRPr lang="ru-RU"/>
          </a:p>
        </p:txBody>
      </p:sp>
      <p:sp>
        <p:nvSpPr>
          <p:cNvPr id="5" name="Нижний колонтитул 4">
            <a:extLst>
              <a:ext uri="{FF2B5EF4-FFF2-40B4-BE49-F238E27FC236}">
                <a16:creationId xmlns:a16="http://schemas.microsoft.com/office/drawing/2014/main" id="{3CD1C82D-D4F3-4842-BB8F-7B96F43F0DB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B6A775D-003E-4439-BF44-BF5CA4A2275C}"/>
              </a:ext>
            </a:extLst>
          </p:cNvPr>
          <p:cNvSpPr>
            <a:spLocks noGrp="1"/>
          </p:cNvSpPr>
          <p:nvPr>
            <p:ph type="sldNum" sz="quarter" idx="12"/>
          </p:nvPr>
        </p:nvSpPr>
        <p:spPr/>
        <p:txBody>
          <a:bodyPr/>
          <a:lstStyle/>
          <a:p>
            <a:fld id="{2A9380A2-E791-42D1-B1C5-BE8486D59499}" type="slidenum">
              <a:rPr lang="ru-RU" smtClean="0"/>
              <a:t>‹#›</a:t>
            </a:fld>
            <a:endParaRPr lang="ru-RU"/>
          </a:p>
        </p:txBody>
      </p:sp>
    </p:spTree>
    <p:extLst>
      <p:ext uri="{BB962C8B-B14F-4D97-AF65-F5344CB8AC3E}">
        <p14:creationId xmlns:p14="http://schemas.microsoft.com/office/powerpoint/2010/main" val="3626051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E7C8A52-A2E5-4FAF-B448-41B8F3E61C85}"/>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B0776FD1-F8DA-4F7E-8DD4-9D77C04001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2BC56007-B294-4A5C-9F12-329870841880}"/>
              </a:ext>
            </a:extLst>
          </p:cNvPr>
          <p:cNvSpPr>
            <a:spLocks noGrp="1"/>
          </p:cNvSpPr>
          <p:nvPr>
            <p:ph type="dt" sz="half" idx="10"/>
          </p:nvPr>
        </p:nvSpPr>
        <p:spPr/>
        <p:txBody>
          <a:bodyPr/>
          <a:lstStyle/>
          <a:p>
            <a:fld id="{8320DCE6-BE40-4993-99F0-83D8F091F62A}" type="datetimeFigureOut">
              <a:rPr lang="ru-RU" smtClean="0"/>
              <a:t>24.10.2022</a:t>
            </a:fld>
            <a:endParaRPr lang="ru-RU"/>
          </a:p>
        </p:txBody>
      </p:sp>
      <p:sp>
        <p:nvSpPr>
          <p:cNvPr id="5" name="Нижний колонтитул 4">
            <a:extLst>
              <a:ext uri="{FF2B5EF4-FFF2-40B4-BE49-F238E27FC236}">
                <a16:creationId xmlns:a16="http://schemas.microsoft.com/office/drawing/2014/main" id="{99ABAD7B-B04A-4797-BB8C-79ECDE82C7D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76E1DC2-E1FF-4707-BDBF-9757F146B816}"/>
              </a:ext>
            </a:extLst>
          </p:cNvPr>
          <p:cNvSpPr>
            <a:spLocks noGrp="1"/>
          </p:cNvSpPr>
          <p:nvPr>
            <p:ph type="sldNum" sz="quarter" idx="12"/>
          </p:nvPr>
        </p:nvSpPr>
        <p:spPr/>
        <p:txBody>
          <a:bodyPr/>
          <a:lstStyle/>
          <a:p>
            <a:fld id="{2A9380A2-E791-42D1-B1C5-BE8486D59499}" type="slidenum">
              <a:rPr lang="ru-RU" smtClean="0"/>
              <a:t>‹#›</a:t>
            </a:fld>
            <a:endParaRPr lang="ru-RU"/>
          </a:p>
        </p:txBody>
      </p:sp>
    </p:spTree>
    <p:extLst>
      <p:ext uri="{BB962C8B-B14F-4D97-AF65-F5344CB8AC3E}">
        <p14:creationId xmlns:p14="http://schemas.microsoft.com/office/powerpoint/2010/main" val="1746618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BDEBE5F-4269-43FB-B384-1C4F14D816A3}"/>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BB1FFF85-F19A-4C61-B4EC-1C1F5C6B960A}"/>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885721FC-3BC2-42AB-9B47-8C94105AAE25}"/>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CA089DFE-45E7-443A-BD15-FD4F38243D8C}"/>
              </a:ext>
            </a:extLst>
          </p:cNvPr>
          <p:cNvSpPr>
            <a:spLocks noGrp="1"/>
          </p:cNvSpPr>
          <p:nvPr>
            <p:ph type="dt" sz="half" idx="10"/>
          </p:nvPr>
        </p:nvSpPr>
        <p:spPr/>
        <p:txBody>
          <a:bodyPr/>
          <a:lstStyle/>
          <a:p>
            <a:fld id="{8320DCE6-BE40-4993-99F0-83D8F091F62A}" type="datetimeFigureOut">
              <a:rPr lang="ru-RU" smtClean="0"/>
              <a:t>24.10.2022</a:t>
            </a:fld>
            <a:endParaRPr lang="ru-RU"/>
          </a:p>
        </p:txBody>
      </p:sp>
      <p:sp>
        <p:nvSpPr>
          <p:cNvPr id="6" name="Нижний колонтитул 5">
            <a:extLst>
              <a:ext uri="{FF2B5EF4-FFF2-40B4-BE49-F238E27FC236}">
                <a16:creationId xmlns:a16="http://schemas.microsoft.com/office/drawing/2014/main" id="{E7047A32-F9FA-4336-8E4A-0E6D46F8663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BB25E21-AAFF-4275-99E9-7536B90B7256}"/>
              </a:ext>
            </a:extLst>
          </p:cNvPr>
          <p:cNvSpPr>
            <a:spLocks noGrp="1"/>
          </p:cNvSpPr>
          <p:nvPr>
            <p:ph type="sldNum" sz="quarter" idx="12"/>
          </p:nvPr>
        </p:nvSpPr>
        <p:spPr/>
        <p:txBody>
          <a:bodyPr/>
          <a:lstStyle/>
          <a:p>
            <a:fld id="{2A9380A2-E791-42D1-B1C5-BE8486D59499}" type="slidenum">
              <a:rPr lang="ru-RU" smtClean="0"/>
              <a:t>‹#›</a:t>
            </a:fld>
            <a:endParaRPr lang="ru-RU"/>
          </a:p>
        </p:txBody>
      </p:sp>
    </p:spTree>
    <p:extLst>
      <p:ext uri="{BB962C8B-B14F-4D97-AF65-F5344CB8AC3E}">
        <p14:creationId xmlns:p14="http://schemas.microsoft.com/office/powerpoint/2010/main" val="2731626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FCA151B-B2AB-40B3-960D-7BC92A896872}"/>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A91658C7-42C3-4377-B725-643F7C81D3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C5533BCB-7062-452A-AA08-CFD8C8ECA081}"/>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1113ECC7-765E-4658-9F11-6812EC089E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7980AE03-2548-4428-9128-E81BE3D682DC}"/>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0C690424-0AD9-4119-A24F-3A2726FB6427}"/>
              </a:ext>
            </a:extLst>
          </p:cNvPr>
          <p:cNvSpPr>
            <a:spLocks noGrp="1"/>
          </p:cNvSpPr>
          <p:nvPr>
            <p:ph type="dt" sz="half" idx="10"/>
          </p:nvPr>
        </p:nvSpPr>
        <p:spPr/>
        <p:txBody>
          <a:bodyPr/>
          <a:lstStyle/>
          <a:p>
            <a:fld id="{8320DCE6-BE40-4993-99F0-83D8F091F62A}" type="datetimeFigureOut">
              <a:rPr lang="ru-RU" smtClean="0"/>
              <a:t>24.10.2022</a:t>
            </a:fld>
            <a:endParaRPr lang="ru-RU"/>
          </a:p>
        </p:txBody>
      </p:sp>
      <p:sp>
        <p:nvSpPr>
          <p:cNvPr id="8" name="Нижний колонтитул 7">
            <a:extLst>
              <a:ext uri="{FF2B5EF4-FFF2-40B4-BE49-F238E27FC236}">
                <a16:creationId xmlns:a16="http://schemas.microsoft.com/office/drawing/2014/main" id="{7E4F8421-062F-4A59-8E3E-B446286E3809}"/>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5B6A8FCA-AB12-4E52-9C24-375C911FDA27}"/>
              </a:ext>
            </a:extLst>
          </p:cNvPr>
          <p:cNvSpPr>
            <a:spLocks noGrp="1"/>
          </p:cNvSpPr>
          <p:nvPr>
            <p:ph type="sldNum" sz="quarter" idx="12"/>
          </p:nvPr>
        </p:nvSpPr>
        <p:spPr/>
        <p:txBody>
          <a:bodyPr/>
          <a:lstStyle/>
          <a:p>
            <a:fld id="{2A9380A2-E791-42D1-B1C5-BE8486D59499}" type="slidenum">
              <a:rPr lang="ru-RU" smtClean="0"/>
              <a:t>‹#›</a:t>
            </a:fld>
            <a:endParaRPr lang="ru-RU"/>
          </a:p>
        </p:txBody>
      </p:sp>
    </p:spTree>
    <p:extLst>
      <p:ext uri="{BB962C8B-B14F-4D97-AF65-F5344CB8AC3E}">
        <p14:creationId xmlns:p14="http://schemas.microsoft.com/office/powerpoint/2010/main" val="3332279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E20718-31EF-458B-9914-4F81CBB900F3}"/>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C2119691-5DDF-45C8-B92B-5C64DCFF0959}"/>
              </a:ext>
            </a:extLst>
          </p:cNvPr>
          <p:cNvSpPr>
            <a:spLocks noGrp="1"/>
          </p:cNvSpPr>
          <p:nvPr>
            <p:ph type="dt" sz="half" idx="10"/>
          </p:nvPr>
        </p:nvSpPr>
        <p:spPr/>
        <p:txBody>
          <a:bodyPr/>
          <a:lstStyle/>
          <a:p>
            <a:fld id="{8320DCE6-BE40-4993-99F0-83D8F091F62A}" type="datetimeFigureOut">
              <a:rPr lang="ru-RU" smtClean="0"/>
              <a:t>24.10.2022</a:t>
            </a:fld>
            <a:endParaRPr lang="ru-RU"/>
          </a:p>
        </p:txBody>
      </p:sp>
      <p:sp>
        <p:nvSpPr>
          <p:cNvPr id="4" name="Нижний колонтитул 3">
            <a:extLst>
              <a:ext uri="{FF2B5EF4-FFF2-40B4-BE49-F238E27FC236}">
                <a16:creationId xmlns:a16="http://schemas.microsoft.com/office/drawing/2014/main" id="{880D0A80-B223-42F7-B721-14C9E4412B82}"/>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5C93750D-5CB7-43F8-9F17-97F5DFB1B205}"/>
              </a:ext>
            </a:extLst>
          </p:cNvPr>
          <p:cNvSpPr>
            <a:spLocks noGrp="1"/>
          </p:cNvSpPr>
          <p:nvPr>
            <p:ph type="sldNum" sz="quarter" idx="12"/>
          </p:nvPr>
        </p:nvSpPr>
        <p:spPr/>
        <p:txBody>
          <a:bodyPr/>
          <a:lstStyle/>
          <a:p>
            <a:fld id="{2A9380A2-E791-42D1-B1C5-BE8486D59499}" type="slidenum">
              <a:rPr lang="ru-RU" smtClean="0"/>
              <a:t>‹#›</a:t>
            </a:fld>
            <a:endParaRPr lang="ru-RU"/>
          </a:p>
        </p:txBody>
      </p:sp>
    </p:spTree>
    <p:extLst>
      <p:ext uri="{BB962C8B-B14F-4D97-AF65-F5344CB8AC3E}">
        <p14:creationId xmlns:p14="http://schemas.microsoft.com/office/powerpoint/2010/main" val="717311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8983931D-06A8-4481-891A-5D602BFFD30A}"/>
              </a:ext>
            </a:extLst>
          </p:cNvPr>
          <p:cNvSpPr>
            <a:spLocks noGrp="1"/>
          </p:cNvSpPr>
          <p:nvPr>
            <p:ph type="dt" sz="half" idx="10"/>
          </p:nvPr>
        </p:nvSpPr>
        <p:spPr/>
        <p:txBody>
          <a:bodyPr/>
          <a:lstStyle/>
          <a:p>
            <a:fld id="{8320DCE6-BE40-4993-99F0-83D8F091F62A}" type="datetimeFigureOut">
              <a:rPr lang="ru-RU" smtClean="0"/>
              <a:t>24.10.2022</a:t>
            </a:fld>
            <a:endParaRPr lang="ru-RU"/>
          </a:p>
        </p:txBody>
      </p:sp>
      <p:sp>
        <p:nvSpPr>
          <p:cNvPr id="3" name="Нижний колонтитул 2">
            <a:extLst>
              <a:ext uri="{FF2B5EF4-FFF2-40B4-BE49-F238E27FC236}">
                <a16:creationId xmlns:a16="http://schemas.microsoft.com/office/drawing/2014/main" id="{E8B495A0-CFC9-449F-9E54-495370298841}"/>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DDD61B66-00E4-4D1F-B010-91DCA02DBFA0}"/>
              </a:ext>
            </a:extLst>
          </p:cNvPr>
          <p:cNvSpPr>
            <a:spLocks noGrp="1"/>
          </p:cNvSpPr>
          <p:nvPr>
            <p:ph type="sldNum" sz="quarter" idx="12"/>
          </p:nvPr>
        </p:nvSpPr>
        <p:spPr/>
        <p:txBody>
          <a:bodyPr/>
          <a:lstStyle/>
          <a:p>
            <a:fld id="{2A9380A2-E791-42D1-B1C5-BE8486D59499}" type="slidenum">
              <a:rPr lang="ru-RU" smtClean="0"/>
              <a:t>‹#›</a:t>
            </a:fld>
            <a:endParaRPr lang="ru-RU"/>
          </a:p>
        </p:txBody>
      </p:sp>
    </p:spTree>
    <p:extLst>
      <p:ext uri="{BB962C8B-B14F-4D97-AF65-F5344CB8AC3E}">
        <p14:creationId xmlns:p14="http://schemas.microsoft.com/office/powerpoint/2010/main" val="3161983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2F5DEBF-CE14-4D2D-8845-ACA3DF785A4F}"/>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779145D2-D17E-4F3C-9EC0-3E88DE6A19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8EE8C96B-72E5-4BD2-82ED-9B984DA2E2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8922B5BB-012F-47B3-818F-C04D4BB38562}"/>
              </a:ext>
            </a:extLst>
          </p:cNvPr>
          <p:cNvSpPr>
            <a:spLocks noGrp="1"/>
          </p:cNvSpPr>
          <p:nvPr>
            <p:ph type="dt" sz="half" idx="10"/>
          </p:nvPr>
        </p:nvSpPr>
        <p:spPr/>
        <p:txBody>
          <a:bodyPr/>
          <a:lstStyle/>
          <a:p>
            <a:fld id="{8320DCE6-BE40-4993-99F0-83D8F091F62A}" type="datetimeFigureOut">
              <a:rPr lang="ru-RU" smtClean="0"/>
              <a:t>24.10.2022</a:t>
            </a:fld>
            <a:endParaRPr lang="ru-RU"/>
          </a:p>
        </p:txBody>
      </p:sp>
      <p:sp>
        <p:nvSpPr>
          <p:cNvPr id="6" name="Нижний колонтитул 5">
            <a:extLst>
              <a:ext uri="{FF2B5EF4-FFF2-40B4-BE49-F238E27FC236}">
                <a16:creationId xmlns:a16="http://schemas.microsoft.com/office/drawing/2014/main" id="{F0BDC9C8-7810-4713-9E18-02CF6EC7BD0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23659722-DEF1-4874-9680-E3885E45B2E9}"/>
              </a:ext>
            </a:extLst>
          </p:cNvPr>
          <p:cNvSpPr>
            <a:spLocks noGrp="1"/>
          </p:cNvSpPr>
          <p:nvPr>
            <p:ph type="sldNum" sz="quarter" idx="12"/>
          </p:nvPr>
        </p:nvSpPr>
        <p:spPr/>
        <p:txBody>
          <a:bodyPr/>
          <a:lstStyle/>
          <a:p>
            <a:fld id="{2A9380A2-E791-42D1-B1C5-BE8486D59499}" type="slidenum">
              <a:rPr lang="ru-RU" smtClean="0"/>
              <a:t>‹#›</a:t>
            </a:fld>
            <a:endParaRPr lang="ru-RU"/>
          </a:p>
        </p:txBody>
      </p:sp>
    </p:spTree>
    <p:extLst>
      <p:ext uri="{BB962C8B-B14F-4D97-AF65-F5344CB8AC3E}">
        <p14:creationId xmlns:p14="http://schemas.microsoft.com/office/powerpoint/2010/main" val="1425583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9FDEE7F-3814-469A-96CE-643B68487F87}"/>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3C678436-6D68-4603-AAD4-926A2ED44C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54A619D1-E778-45B9-9F11-8FC3679DEF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3C7176D9-6DC9-4FEA-A8F1-3E9C8BD8B704}"/>
              </a:ext>
            </a:extLst>
          </p:cNvPr>
          <p:cNvSpPr>
            <a:spLocks noGrp="1"/>
          </p:cNvSpPr>
          <p:nvPr>
            <p:ph type="dt" sz="half" idx="10"/>
          </p:nvPr>
        </p:nvSpPr>
        <p:spPr/>
        <p:txBody>
          <a:bodyPr/>
          <a:lstStyle/>
          <a:p>
            <a:fld id="{8320DCE6-BE40-4993-99F0-83D8F091F62A}" type="datetimeFigureOut">
              <a:rPr lang="ru-RU" smtClean="0"/>
              <a:t>24.10.2022</a:t>
            </a:fld>
            <a:endParaRPr lang="ru-RU"/>
          </a:p>
        </p:txBody>
      </p:sp>
      <p:sp>
        <p:nvSpPr>
          <p:cNvPr id="6" name="Нижний колонтитул 5">
            <a:extLst>
              <a:ext uri="{FF2B5EF4-FFF2-40B4-BE49-F238E27FC236}">
                <a16:creationId xmlns:a16="http://schemas.microsoft.com/office/drawing/2014/main" id="{73F4C4CA-D44D-4363-89A9-0EF55F6DAF6B}"/>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BEBEADCD-5AD8-4F6B-AE63-7958F2E7207A}"/>
              </a:ext>
            </a:extLst>
          </p:cNvPr>
          <p:cNvSpPr>
            <a:spLocks noGrp="1"/>
          </p:cNvSpPr>
          <p:nvPr>
            <p:ph type="sldNum" sz="quarter" idx="12"/>
          </p:nvPr>
        </p:nvSpPr>
        <p:spPr/>
        <p:txBody>
          <a:bodyPr/>
          <a:lstStyle/>
          <a:p>
            <a:fld id="{2A9380A2-E791-42D1-B1C5-BE8486D59499}" type="slidenum">
              <a:rPr lang="ru-RU" smtClean="0"/>
              <a:t>‹#›</a:t>
            </a:fld>
            <a:endParaRPr lang="ru-RU"/>
          </a:p>
        </p:txBody>
      </p:sp>
    </p:spTree>
    <p:extLst>
      <p:ext uri="{BB962C8B-B14F-4D97-AF65-F5344CB8AC3E}">
        <p14:creationId xmlns:p14="http://schemas.microsoft.com/office/powerpoint/2010/main" val="757144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5E4AEC-2044-4C90-A9B0-8AB2AACA21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180CC3DB-5355-462B-B7D1-8BB0BC8267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8EB7B3E-E3D4-4CDB-8A7E-7155719600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20DCE6-BE40-4993-99F0-83D8F091F62A}" type="datetimeFigureOut">
              <a:rPr lang="ru-RU" smtClean="0"/>
              <a:t>24.10.2022</a:t>
            </a:fld>
            <a:endParaRPr lang="ru-RU"/>
          </a:p>
        </p:txBody>
      </p:sp>
      <p:sp>
        <p:nvSpPr>
          <p:cNvPr id="5" name="Нижний колонтитул 4">
            <a:extLst>
              <a:ext uri="{FF2B5EF4-FFF2-40B4-BE49-F238E27FC236}">
                <a16:creationId xmlns:a16="http://schemas.microsoft.com/office/drawing/2014/main" id="{C2B47388-CC3C-4879-B11D-4C5101403E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A4C11FEA-94FA-40F5-A540-37F1A3EFEA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9380A2-E791-42D1-B1C5-BE8486D59499}" type="slidenum">
              <a:rPr lang="ru-RU" smtClean="0"/>
              <a:t>‹#›</a:t>
            </a:fld>
            <a:endParaRPr lang="ru-RU"/>
          </a:p>
        </p:txBody>
      </p:sp>
      <p:pic>
        <p:nvPicPr>
          <p:cNvPr id="8" name="Рисунок 7">
            <a:extLst>
              <a:ext uri="{FF2B5EF4-FFF2-40B4-BE49-F238E27FC236}">
                <a16:creationId xmlns:a16="http://schemas.microsoft.com/office/drawing/2014/main" id="{F9771783-580B-41A0-BE00-37B9A28C2A06}"/>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6156764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fif"/><Relationship Id="rId2" Type="http://schemas.openxmlformats.org/officeDocument/2006/relationships/image" Target="../media/image4.jf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fif"/><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fif"/><Relationship Id="rId2" Type="http://schemas.openxmlformats.org/officeDocument/2006/relationships/image" Target="../media/image10.jfif"/><Relationship Id="rId1" Type="http://schemas.openxmlformats.org/officeDocument/2006/relationships/slideLayout" Target="../slideLayouts/slideLayout2.xml"/><Relationship Id="rId5" Type="http://schemas.openxmlformats.org/officeDocument/2006/relationships/image" Target="../media/image13.jfif"/><Relationship Id="rId4" Type="http://schemas.openxmlformats.org/officeDocument/2006/relationships/image" Target="../media/image12.jf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a:extLst>
              <a:ext uri="{FF2B5EF4-FFF2-40B4-BE49-F238E27FC236}">
                <a16:creationId xmlns:a16="http://schemas.microsoft.com/office/drawing/2014/main" id="{852E4651-4499-4D88-9E31-C34F2CEA292D}"/>
              </a:ext>
            </a:extLst>
          </p:cNvPr>
          <p:cNvSpPr>
            <a:spLocks noGrp="1"/>
          </p:cNvSpPr>
          <p:nvPr>
            <p:ph type="subTitle" idx="1"/>
          </p:nvPr>
        </p:nvSpPr>
        <p:spPr>
          <a:xfrm>
            <a:off x="5109610" y="3509963"/>
            <a:ext cx="5080000" cy="1881043"/>
          </a:xfrm>
        </p:spPr>
        <p:txBody>
          <a:bodyPr>
            <a:noAutofit/>
          </a:bodyPr>
          <a:lstStyle/>
          <a:p>
            <a:pPr>
              <a:lnSpc>
                <a:spcPct val="100000"/>
              </a:lnSpc>
            </a:pPr>
            <a:r>
              <a:rPr lang="ru-RU" sz="1400" dirty="0">
                <a:latin typeface="Times New Roman" panose="02020603050405020304" pitchFamily="18" charset="0"/>
                <a:cs typeface="Times New Roman" panose="02020603050405020304" pitchFamily="18" charset="0"/>
              </a:rPr>
              <a:t>МУНИЦИПАЛЬНОЕ БЮДЖЕТНОЕ ОБЩЕОБРАЗОВАТЕЛЬНОЕ УЧРЕЖДЕНИЕ</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СРЕДНЯЯ ОБЩЕОБРАЗОВАТЕЛЬНАЯ</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ШКОЛА № 9</a:t>
            </a:r>
            <a:br>
              <a:rPr lang="ru-RU" sz="1400" dirty="0">
                <a:latin typeface="Times New Roman" panose="02020603050405020304" pitchFamily="18" charset="0"/>
                <a:cs typeface="Times New Roman" panose="02020603050405020304" pitchFamily="18" charset="0"/>
              </a:rPr>
            </a:br>
            <a:r>
              <a:rPr lang="ru-RU" sz="1400" dirty="0">
                <a:latin typeface="Times New Roman" panose="02020603050405020304" pitchFamily="18" charset="0"/>
                <a:cs typeface="Times New Roman" panose="02020603050405020304" pitchFamily="18" charset="0"/>
              </a:rPr>
              <a:t>ИМЕНИ ИВАНА ДМИТРИЕВИЧА БРАЖНИКА  ПОСЕЛКА ОКТЯБРЬСКОГО</a:t>
            </a:r>
          </a:p>
          <a:p>
            <a:pPr>
              <a:lnSpc>
                <a:spcPct val="100000"/>
              </a:lnSpc>
            </a:pPr>
            <a:r>
              <a:rPr lang="ru-RU" sz="1400" dirty="0">
                <a:latin typeface="Times New Roman" panose="02020603050405020304" pitchFamily="18" charset="0"/>
                <a:cs typeface="Times New Roman" panose="02020603050405020304" pitchFamily="18" charset="0"/>
              </a:rPr>
              <a:t>Павловский район Краснодарский край</a:t>
            </a:r>
          </a:p>
          <a:p>
            <a:pPr>
              <a:lnSpc>
                <a:spcPct val="100000"/>
              </a:lnSpc>
            </a:pPr>
            <a:endParaRPr lang="ru-RU" sz="1400" dirty="0">
              <a:solidFill>
                <a:srgbClr val="C00000"/>
              </a:solidFill>
              <a:latin typeface="Times New Roman" panose="02020603050405020304" pitchFamily="18" charset="0"/>
              <a:cs typeface="Times New Roman" panose="02020603050405020304" pitchFamily="18" charset="0"/>
            </a:endParaRPr>
          </a:p>
          <a:p>
            <a:pPr>
              <a:lnSpc>
                <a:spcPct val="100000"/>
              </a:lnSpc>
            </a:pPr>
            <a:r>
              <a:rPr lang="ru-RU" sz="1400" dirty="0">
                <a:solidFill>
                  <a:srgbClr val="C00000"/>
                </a:solidFill>
                <a:latin typeface="Times New Roman" panose="02020603050405020304" pitchFamily="18" charset="0"/>
                <a:cs typeface="Times New Roman" panose="02020603050405020304" pitchFamily="18" charset="0"/>
              </a:rPr>
              <a:t>Куратор школы: Савченко Т.А., заместитель директора по УМР МБОУ СОШ №11 им. И.И. </a:t>
            </a:r>
            <a:r>
              <a:rPr lang="ru-RU" sz="1400" dirty="0" err="1">
                <a:solidFill>
                  <a:srgbClr val="C00000"/>
                </a:solidFill>
                <a:latin typeface="Times New Roman" panose="02020603050405020304" pitchFamily="18" charset="0"/>
                <a:cs typeface="Times New Roman" panose="02020603050405020304" pitchFamily="18" charset="0"/>
              </a:rPr>
              <a:t>Гармаша</a:t>
            </a:r>
            <a:r>
              <a:rPr lang="ru-RU" sz="1400" dirty="0">
                <a:solidFill>
                  <a:srgbClr val="C00000"/>
                </a:solidFill>
                <a:latin typeface="Times New Roman" panose="02020603050405020304" pitchFamily="18" charset="0"/>
                <a:cs typeface="Times New Roman" panose="02020603050405020304" pitchFamily="18" charset="0"/>
              </a:rPr>
              <a:t> ст. Старолеушковской </a:t>
            </a:r>
          </a:p>
        </p:txBody>
      </p:sp>
      <p:sp>
        <p:nvSpPr>
          <p:cNvPr id="5" name="Заголовок 4">
            <a:extLst>
              <a:ext uri="{FF2B5EF4-FFF2-40B4-BE49-F238E27FC236}">
                <a16:creationId xmlns:a16="http://schemas.microsoft.com/office/drawing/2014/main" id="{09471A12-9709-8937-A586-79BFCF44718C}"/>
              </a:ext>
            </a:extLst>
          </p:cNvPr>
          <p:cNvSpPr>
            <a:spLocks noGrp="1"/>
          </p:cNvSpPr>
          <p:nvPr>
            <p:ph type="ctrTitle"/>
          </p:nvPr>
        </p:nvSpPr>
        <p:spPr>
          <a:xfrm>
            <a:off x="1640541" y="273193"/>
            <a:ext cx="9341224" cy="3074843"/>
          </a:xfrm>
        </p:spPr>
        <p:txBody>
          <a:bodyPr>
            <a:normAutofit/>
          </a:bodyPr>
          <a:lstStyle/>
          <a:p>
            <a:r>
              <a:rPr lang="ru-RU" b="1" dirty="0">
                <a:solidFill>
                  <a:srgbClr val="002060"/>
                </a:solidFill>
                <a:latin typeface="Times New Roman" panose="02020603050405020304" pitchFamily="18" charset="0"/>
                <a:cs typeface="Times New Roman" panose="02020603050405020304" pitchFamily="18" charset="0"/>
              </a:rPr>
              <a:t>Кадры решают все:</a:t>
            </a:r>
            <a:br>
              <a:rPr lang="ru-RU" b="1" dirty="0">
                <a:solidFill>
                  <a:srgbClr val="002060"/>
                </a:solidFill>
                <a:latin typeface="Times New Roman" panose="02020603050405020304" pitchFamily="18" charset="0"/>
                <a:cs typeface="Times New Roman" panose="02020603050405020304" pitchFamily="18" charset="0"/>
              </a:rPr>
            </a:br>
            <a:r>
              <a:rPr lang="ru-RU" b="1" dirty="0">
                <a:solidFill>
                  <a:srgbClr val="002060"/>
                </a:solidFill>
                <a:latin typeface="Times New Roman" panose="02020603050405020304" pitchFamily="18" charset="0"/>
                <a:cs typeface="Times New Roman" panose="02020603050405020304" pitchFamily="18" charset="0"/>
              </a:rPr>
              <a:t>создание условий в ОО для реализации ООП</a:t>
            </a:r>
          </a:p>
        </p:txBody>
      </p:sp>
    </p:spTree>
    <p:extLst>
      <p:ext uri="{BB962C8B-B14F-4D97-AF65-F5344CB8AC3E}">
        <p14:creationId xmlns:p14="http://schemas.microsoft.com/office/powerpoint/2010/main" val="3781796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838200" y="266330"/>
            <a:ext cx="10515600" cy="5910633"/>
          </a:xfrm>
          <a:solidFill>
            <a:schemeClr val="accent3">
              <a:lumMod val="20000"/>
              <a:lumOff val="80000"/>
            </a:schemeClr>
          </a:solidFill>
        </p:spPr>
        <p:txBody>
          <a:bodyPr>
            <a:noAutofit/>
          </a:bodyPr>
          <a:lstStyle/>
          <a:p>
            <a:pPr marL="0" indent="0">
              <a:buNone/>
            </a:pPr>
            <a:r>
              <a:rPr lang="ru-RU" sz="1800" b="1" dirty="0">
                <a:latin typeface="Times New Roman" panose="02020603050405020304" pitchFamily="18" charset="0"/>
                <a:cs typeface="Times New Roman" panose="02020603050405020304" pitchFamily="18" charset="0"/>
              </a:rPr>
              <a:t>Формы повышения уровня профессиональных компетентностей педагога:</a:t>
            </a:r>
            <a:endParaRPr lang="ru-RU" sz="1800" dirty="0">
              <a:latin typeface="Times New Roman" panose="02020603050405020304" pitchFamily="18" charset="0"/>
              <a:cs typeface="Times New Roman" panose="02020603050405020304" pitchFamily="18" charset="0"/>
            </a:endParaRPr>
          </a:p>
          <a:p>
            <a:r>
              <a:rPr lang="ru-RU" sz="1800" dirty="0">
                <a:latin typeface="Times New Roman" panose="02020603050405020304" pitchFamily="18" charset="0"/>
                <a:cs typeface="Times New Roman" panose="02020603050405020304" pitchFamily="18" charset="0"/>
              </a:rPr>
              <a:t>самообразование;</a:t>
            </a:r>
          </a:p>
          <a:p>
            <a:r>
              <a:rPr lang="ru-RU" sz="1800" dirty="0">
                <a:latin typeface="Times New Roman" panose="02020603050405020304" pitchFamily="18" charset="0"/>
                <a:cs typeface="Times New Roman" panose="02020603050405020304" pitchFamily="18" charset="0"/>
              </a:rPr>
              <a:t>изучение документов и материалов, представляющих профессиональный интерес; </a:t>
            </a:r>
          </a:p>
          <a:p>
            <a:r>
              <a:rPr lang="ru-RU" sz="1800" dirty="0">
                <a:latin typeface="Times New Roman" panose="02020603050405020304" pitchFamily="18" charset="0"/>
                <a:cs typeface="Times New Roman" panose="02020603050405020304" pitchFamily="18" charset="0"/>
              </a:rPr>
              <a:t>рефлексия и анализ собственной деятельности; </a:t>
            </a:r>
          </a:p>
          <a:p>
            <a:r>
              <a:rPr lang="ru-RU" sz="1800" dirty="0">
                <a:latin typeface="Times New Roman" panose="02020603050405020304" pitchFamily="18" charset="0"/>
                <a:cs typeface="Times New Roman" panose="02020603050405020304" pitchFamily="18" charset="0"/>
              </a:rPr>
              <a:t>создание базы лучших сценариев уроков, учебных презентаций, цифровых образовательных ресурсов; </a:t>
            </a:r>
          </a:p>
          <a:p>
            <a:r>
              <a:rPr lang="ru-RU" sz="1800" dirty="0">
                <a:latin typeface="Times New Roman" panose="02020603050405020304" pitchFamily="18" charset="0"/>
                <a:cs typeface="Times New Roman" panose="02020603050405020304" pitchFamily="18" charset="0"/>
              </a:rPr>
              <a:t>постоянная работа над методической темой, представляющей профессиональный интерес для педагога; </a:t>
            </a:r>
          </a:p>
          <a:p>
            <a:r>
              <a:rPr lang="ru-RU" sz="1800" dirty="0">
                <a:latin typeface="Times New Roman" panose="02020603050405020304" pitchFamily="18" charset="0"/>
                <a:cs typeface="Times New Roman" panose="02020603050405020304" pitchFamily="18" charset="0"/>
              </a:rPr>
              <a:t>Разработка, использование известных  диагностических процедур, заданий, тестов и проведение мониторинговых замеров в режиме самоконтроля за процессом и результатом обучения; </a:t>
            </a:r>
          </a:p>
          <a:p>
            <a:r>
              <a:rPr lang="ru-RU" sz="1800" dirty="0">
                <a:latin typeface="Times New Roman" panose="02020603050405020304" pitchFamily="18" charset="0"/>
                <a:cs typeface="Times New Roman" panose="02020603050405020304" pitchFamily="18" charset="0"/>
              </a:rPr>
              <a:t>подготовка годового отчета о достигнутом; </a:t>
            </a:r>
          </a:p>
          <a:p>
            <a:r>
              <a:rPr lang="ru-RU" sz="1800" b="1" dirty="0">
                <a:latin typeface="Times New Roman" panose="02020603050405020304" pitchFamily="18" charset="0"/>
                <a:cs typeface="Times New Roman" panose="02020603050405020304" pitchFamily="18" charset="0"/>
              </a:rPr>
              <a:t>посещение уроков и внеклассных мероприятий, методических мероприятий у коллег других школ (СОШ 11); </a:t>
            </a:r>
          </a:p>
          <a:p>
            <a:r>
              <a:rPr lang="ru-RU" sz="1800" dirty="0">
                <a:latin typeface="Times New Roman" panose="02020603050405020304" pitchFamily="18" charset="0"/>
                <a:cs typeface="Times New Roman" panose="02020603050405020304" pitchFamily="18" charset="0"/>
              </a:rPr>
              <a:t>персональные консультации; </a:t>
            </a:r>
          </a:p>
          <a:p>
            <a:r>
              <a:rPr lang="ru-RU" sz="1800" dirty="0">
                <a:latin typeface="Times New Roman" panose="02020603050405020304" pitchFamily="18" charset="0"/>
                <a:cs typeface="Times New Roman" panose="02020603050405020304" pitchFamily="18" charset="0"/>
              </a:rPr>
              <a:t>собеседования с администрацией; </a:t>
            </a:r>
          </a:p>
          <a:p>
            <a:r>
              <a:rPr lang="ru-RU" sz="1800" b="1" dirty="0">
                <a:latin typeface="Times New Roman" panose="02020603050405020304" pitchFamily="18" charset="0"/>
                <a:cs typeface="Times New Roman" panose="02020603050405020304" pitchFamily="18" charset="0"/>
              </a:rPr>
              <a:t>индивидуальная работа педагогических работников с наставником (наставнический четверг); </a:t>
            </a:r>
          </a:p>
          <a:p>
            <a:r>
              <a:rPr lang="ru-RU" sz="1800" dirty="0">
                <a:latin typeface="Times New Roman" panose="02020603050405020304" pitchFamily="18" charset="0"/>
                <a:cs typeface="Times New Roman" panose="02020603050405020304" pitchFamily="18" charset="0"/>
              </a:rPr>
              <a:t>разработка собственного плана самообразования;</a:t>
            </a:r>
          </a:p>
          <a:p>
            <a:r>
              <a:rPr lang="ru-RU" sz="1800" dirty="0">
                <a:latin typeface="Times New Roman" panose="02020603050405020304" pitchFamily="18" charset="0"/>
                <a:cs typeface="Times New Roman" panose="02020603050405020304" pitchFamily="18" charset="0"/>
              </a:rPr>
              <a:t>разработка авторских программ элективных курсов, кружков.</a:t>
            </a:r>
          </a:p>
        </p:txBody>
      </p:sp>
    </p:spTree>
    <p:extLst>
      <p:ext uri="{BB962C8B-B14F-4D97-AF65-F5344CB8AC3E}">
        <p14:creationId xmlns:p14="http://schemas.microsoft.com/office/powerpoint/2010/main" val="3106296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04008" y="365126"/>
            <a:ext cx="9249792" cy="513764"/>
          </a:xfrm>
        </p:spPr>
        <p:txBody>
          <a:bodyPr>
            <a:normAutofit fontScale="90000"/>
          </a:bodyPr>
          <a:lstStyle/>
          <a:p>
            <a:r>
              <a:rPr lang="ru-RU" dirty="0">
                <a:latin typeface="Times New Roman" panose="02020603050405020304" pitchFamily="18" charset="0"/>
                <a:cs typeface="Times New Roman" panose="02020603050405020304" pitchFamily="18" charset="0"/>
              </a:rPr>
              <a:t>Характеристика </a:t>
            </a:r>
            <a:r>
              <a:rPr lang="ru-RU" dirty="0" err="1">
                <a:latin typeface="Times New Roman" panose="02020603050405020304" pitchFamily="18" charset="0"/>
                <a:cs typeface="Times New Roman" panose="02020603050405020304" pitchFamily="18" charset="0"/>
              </a:rPr>
              <a:t>педколлектива</a:t>
            </a:r>
            <a:endParaRPr lang="ru-RU"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2430171118"/>
              </p:ext>
            </p:extLst>
          </p:nvPr>
        </p:nvGraphicFramePr>
        <p:xfrm>
          <a:off x="1183430" y="1837677"/>
          <a:ext cx="9194565" cy="2468880"/>
        </p:xfrm>
        <a:graphic>
          <a:graphicData uri="http://schemas.openxmlformats.org/drawingml/2006/table">
            <a:tbl>
              <a:tblPr firstRow="1" firstCol="1" lastRow="1" lastCol="1" bandRow="1" bandCol="1">
                <a:tableStyleId>{5940675A-B579-460E-94D1-54222C63F5DA}</a:tableStyleId>
              </a:tblPr>
              <a:tblGrid>
                <a:gridCol w="3485415">
                  <a:extLst>
                    <a:ext uri="{9D8B030D-6E8A-4147-A177-3AD203B41FA5}">
                      <a16:colId xmlns:a16="http://schemas.microsoft.com/office/drawing/2014/main" val="20000"/>
                    </a:ext>
                  </a:extLst>
                </a:gridCol>
                <a:gridCol w="3434876">
                  <a:extLst>
                    <a:ext uri="{9D8B030D-6E8A-4147-A177-3AD203B41FA5}">
                      <a16:colId xmlns:a16="http://schemas.microsoft.com/office/drawing/2014/main" val="20001"/>
                    </a:ext>
                  </a:extLst>
                </a:gridCol>
                <a:gridCol w="2274274">
                  <a:extLst>
                    <a:ext uri="{9D8B030D-6E8A-4147-A177-3AD203B41FA5}">
                      <a16:colId xmlns:a16="http://schemas.microsoft.com/office/drawing/2014/main" val="20002"/>
                    </a:ext>
                  </a:extLst>
                </a:gridCol>
              </a:tblGrid>
              <a:tr h="201932">
                <a:tc>
                  <a:txBody>
                    <a:bodyPr/>
                    <a:lstStyle/>
                    <a:p>
                      <a:pPr>
                        <a:spcAft>
                          <a:spcPts val="0"/>
                        </a:spcAft>
                      </a:pPr>
                      <a:r>
                        <a:rPr lang="ru-RU" sz="1800" dirty="0">
                          <a:effectLst/>
                          <a:latin typeface="Times New Roman" panose="02020603050405020304" pitchFamily="18" charset="0"/>
                          <a:cs typeface="Times New Roman" panose="02020603050405020304" pitchFamily="18" charset="0"/>
                        </a:rPr>
                        <a:t>Образование</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effectLst/>
                          <a:latin typeface="Times New Roman" panose="02020603050405020304" pitchFamily="18" charset="0"/>
                          <a:cs typeface="Times New Roman" panose="02020603050405020304" pitchFamily="18" charset="0"/>
                        </a:rPr>
                        <a:t>Количество педагогов</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a:effectLst/>
                          <a:latin typeface="Times New Roman" panose="02020603050405020304" pitchFamily="18" charset="0"/>
                          <a:cs typeface="Times New Roman" panose="02020603050405020304" pitchFamily="18" charset="0"/>
                        </a:rPr>
                        <a:t>% от педсостава</a:t>
                      </a:r>
                      <a:endParaRPr lang="ru-RU" sz="18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201932">
                <a:tc>
                  <a:txBody>
                    <a:bodyPr/>
                    <a:lstStyle/>
                    <a:p>
                      <a:pPr>
                        <a:spcAft>
                          <a:spcPts val="0"/>
                        </a:spcAft>
                      </a:pPr>
                      <a:r>
                        <a:rPr lang="ru-RU" sz="1800" dirty="0">
                          <a:effectLst/>
                          <a:latin typeface="Times New Roman" panose="02020603050405020304" pitchFamily="18" charset="0"/>
                          <a:cs typeface="Times New Roman" panose="02020603050405020304" pitchFamily="18" charset="0"/>
                        </a:rPr>
                        <a:t>Всего учителей </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19</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800" dirty="0">
                          <a:effectLst/>
                          <a:latin typeface="Times New Roman" panose="02020603050405020304" pitchFamily="18" charset="0"/>
                          <a:cs typeface="Times New Roman" panose="02020603050405020304" pitchFamily="18" charset="0"/>
                        </a:rPr>
                        <a:t> </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201932">
                <a:tc>
                  <a:txBody>
                    <a:bodyPr/>
                    <a:lstStyle/>
                    <a:p>
                      <a:pPr>
                        <a:spcAft>
                          <a:spcPts val="0"/>
                        </a:spcAft>
                      </a:pPr>
                      <a:r>
                        <a:rPr lang="ru-RU" sz="1800" dirty="0">
                          <a:effectLst/>
                          <a:latin typeface="Times New Roman" panose="02020603050405020304" pitchFamily="18" charset="0"/>
                          <a:cs typeface="Times New Roman" panose="02020603050405020304" pitchFamily="18" charset="0"/>
                        </a:rPr>
                        <a:t>Высшее образование</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2</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10,5</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201932">
                <a:tc>
                  <a:txBody>
                    <a:bodyPr/>
                    <a:lstStyle/>
                    <a:p>
                      <a:pPr>
                        <a:spcAft>
                          <a:spcPts val="0"/>
                        </a:spcAft>
                      </a:pPr>
                      <a:r>
                        <a:rPr lang="ru-RU" sz="1800" dirty="0">
                          <a:effectLst/>
                          <a:latin typeface="Times New Roman" panose="02020603050405020304" pitchFamily="18" charset="0"/>
                          <a:cs typeface="Times New Roman" panose="02020603050405020304" pitchFamily="18" charset="0"/>
                        </a:rPr>
                        <a:t>Высшее педагогическое</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14</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73,7</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403864">
                <a:tc>
                  <a:txBody>
                    <a:bodyPr/>
                    <a:lstStyle/>
                    <a:p>
                      <a:pPr>
                        <a:spcAft>
                          <a:spcPts val="0"/>
                        </a:spcAft>
                      </a:pPr>
                      <a:r>
                        <a:rPr lang="ru-RU" sz="1800" dirty="0">
                          <a:effectLst/>
                          <a:latin typeface="Times New Roman" panose="02020603050405020304" pitchFamily="18" charset="0"/>
                          <a:cs typeface="Times New Roman" panose="02020603050405020304" pitchFamily="18" charset="0"/>
                        </a:rPr>
                        <a:t>Среднее специальное образование</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2</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10,5</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605796">
                <a:tc>
                  <a:txBody>
                    <a:bodyPr/>
                    <a:lstStyle/>
                    <a:p>
                      <a:pPr>
                        <a:spcAft>
                          <a:spcPts val="0"/>
                        </a:spcAft>
                      </a:pPr>
                      <a:r>
                        <a:rPr lang="ru-RU" sz="1800">
                          <a:effectLst/>
                          <a:latin typeface="Times New Roman" panose="02020603050405020304" pitchFamily="18" charset="0"/>
                          <a:cs typeface="Times New Roman" panose="02020603050405020304" pitchFamily="18" charset="0"/>
                        </a:rPr>
                        <a:t>Нет педагогического образования (студент 4 курса высшего педагогического учреждения)</a:t>
                      </a:r>
                      <a:endParaRPr lang="ru-RU" sz="18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1</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5,3</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1332001827"/>
              </p:ext>
            </p:extLst>
          </p:nvPr>
        </p:nvGraphicFramePr>
        <p:xfrm>
          <a:off x="2326010" y="5064838"/>
          <a:ext cx="6616700" cy="1188720"/>
        </p:xfrm>
        <a:graphic>
          <a:graphicData uri="http://schemas.openxmlformats.org/drawingml/2006/table">
            <a:tbl>
              <a:tblPr firstRow="1" firstCol="1" bandRow="1">
                <a:tableStyleId>{5940675A-B579-460E-94D1-54222C63F5DA}</a:tableStyleId>
              </a:tblPr>
              <a:tblGrid>
                <a:gridCol w="1059180">
                  <a:extLst>
                    <a:ext uri="{9D8B030D-6E8A-4147-A177-3AD203B41FA5}">
                      <a16:colId xmlns:a16="http://schemas.microsoft.com/office/drawing/2014/main" val="20000"/>
                    </a:ext>
                  </a:extLst>
                </a:gridCol>
                <a:gridCol w="1145540">
                  <a:extLst>
                    <a:ext uri="{9D8B030D-6E8A-4147-A177-3AD203B41FA5}">
                      <a16:colId xmlns:a16="http://schemas.microsoft.com/office/drawing/2014/main" val="20001"/>
                    </a:ext>
                  </a:extLst>
                </a:gridCol>
                <a:gridCol w="1102995">
                  <a:extLst>
                    <a:ext uri="{9D8B030D-6E8A-4147-A177-3AD203B41FA5}">
                      <a16:colId xmlns:a16="http://schemas.microsoft.com/office/drawing/2014/main" val="20002"/>
                    </a:ext>
                  </a:extLst>
                </a:gridCol>
                <a:gridCol w="1102995">
                  <a:extLst>
                    <a:ext uri="{9D8B030D-6E8A-4147-A177-3AD203B41FA5}">
                      <a16:colId xmlns:a16="http://schemas.microsoft.com/office/drawing/2014/main" val="20003"/>
                    </a:ext>
                  </a:extLst>
                </a:gridCol>
                <a:gridCol w="1102995">
                  <a:extLst>
                    <a:ext uri="{9D8B030D-6E8A-4147-A177-3AD203B41FA5}">
                      <a16:colId xmlns:a16="http://schemas.microsoft.com/office/drawing/2014/main" val="20004"/>
                    </a:ext>
                  </a:extLst>
                </a:gridCol>
                <a:gridCol w="1102995">
                  <a:extLst>
                    <a:ext uri="{9D8B030D-6E8A-4147-A177-3AD203B41FA5}">
                      <a16:colId xmlns:a16="http://schemas.microsoft.com/office/drawing/2014/main" val="20005"/>
                    </a:ext>
                  </a:extLst>
                </a:gridCol>
              </a:tblGrid>
              <a:tr h="0">
                <a:tc>
                  <a:txBody>
                    <a:bodyPr/>
                    <a:lstStyle/>
                    <a:p>
                      <a:pPr>
                        <a:spcAft>
                          <a:spcPts val="0"/>
                        </a:spcAft>
                      </a:pPr>
                      <a:r>
                        <a:rPr lang="ru-RU" sz="1200" dirty="0">
                          <a:effectLst/>
                          <a:latin typeface="Times New Roman" panose="02020603050405020304" pitchFamily="18" charset="0"/>
                          <a:cs typeface="Times New Roman" panose="02020603050405020304" pitchFamily="18" charset="0"/>
                        </a:rPr>
                        <a:t> </a:t>
                      </a:r>
                      <a:endParaRPr lang="ru-RU"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менее 2 лет</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от 2 до 5 лет</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от 5 до 10 лет</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effectLst/>
                          <a:latin typeface="Times New Roman" panose="02020603050405020304" pitchFamily="18" charset="0"/>
                          <a:cs typeface="Times New Roman" panose="02020603050405020304" pitchFamily="18" charset="0"/>
                        </a:rPr>
                        <a:t>от 10 до 20 лет</a:t>
                      </a:r>
                      <a:endParaRPr lang="ru-RU" sz="18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effectLst/>
                          <a:latin typeface="Times New Roman" panose="02020603050405020304" pitchFamily="18" charset="0"/>
                          <a:cs typeface="Times New Roman" panose="02020603050405020304" pitchFamily="18" charset="0"/>
                        </a:rPr>
                        <a:t>более 20 лет</a:t>
                      </a:r>
                      <a:endParaRPr lang="ru-RU" sz="18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spcAft>
                          <a:spcPts val="0"/>
                        </a:spcAft>
                      </a:pPr>
                      <a:r>
                        <a:rPr lang="ru-RU" sz="1200">
                          <a:effectLst/>
                          <a:latin typeface="Times New Roman" panose="02020603050405020304" pitchFamily="18" charset="0"/>
                          <a:cs typeface="Times New Roman" panose="02020603050405020304" pitchFamily="18" charset="0"/>
                        </a:rPr>
                        <a:t>Количество человек</a:t>
                      </a:r>
                      <a:endParaRPr lang="ru-RU" sz="12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0</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1</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3</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5</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a:effectLst/>
                          <a:latin typeface="Times New Roman" panose="02020603050405020304" pitchFamily="18" charset="0"/>
                          <a:cs typeface="Times New Roman" panose="02020603050405020304" pitchFamily="18" charset="0"/>
                        </a:rPr>
                        <a:t>10</a:t>
                      </a:r>
                      <a:endParaRPr lang="ru-RU" sz="18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a:spcAft>
                          <a:spcPts val="0"/>
                        </a:spcAft>
                      </a:pPr>
                      <a:r>
                        <a:rPr lang="ru-RU" sz="1200" dirty="0">
                          <a:effectLst/>
                          <a:latin typeface="Times New Roman" panose="02020603050405020304" pitchFamily="18" charset="0"/>
                          <a:cs typeface="Times New Roman" panose="02020603050405020304" pitchFamily="18" charset="0"/>
                        </a:rPr>
                        <a:t>%</a:t>
                      </a:r>
                      <a:endParaRPr lang="ru-RU"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0</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5,3</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15,8</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26,3</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52,6</a:t>
                      </a:r>
                      <a:endParaRPr lang="ru-RU" sz="1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7" name="Прямоугольник 6"/>
          <p:cNvSpPr/>
          <p:nvPr/>
        </p:nvSpPr>
        <p:spPr>
          <a:xfrm>
            <a:off x="1139301" y="878890"/>
            <a:ext cx="6096000" cy="923330"/>
          </a:xfrm>
          <a:prstGeom prst="rect">
            <a:avLst/>
          </a:prstGeom>
        </p:spPr>
        <p:txBody>
          <a:bodyPr>
            <a:spAutoFit/>
          </a:bodyPr>
          <a:lstStyle/>
          <a:p>
            <a:pPr algn="just">
              <a:spcAft>
                <a:spcPts val="0"/>
              </a:spcAft>
            </a:pPr>
            <a:r>
              <a:rPr lang="ru-RU" dirty="0">
                <a:solidFill>
                  <a:srgbClr val="000000"/>
                </a:solidFill>
                <a:latin typeface="Times New Roman" panose="02020603050405020304" pitchFamily="18" charset="0"/>
                <a:ea typeface="Times New Roman" panose="02020603050405020304" pitchFamily="18" charset="0"/>
              </a:rPr>
              <a:t>Имеют </a:t>
            </a:r>
            <a:r>
              <a:rPr lang="ru-RU" b="1" u="sng" dirty="0">
                <a:solidFill>
                  <a:srgbClr val="000000"/>
                </a:solidFill>
                <a:latin typeface="Times New Roman" panose="02020603050405020304" pitchFamily="18" charset="0"/>
                <a:ea typeface="Times New Roman" panose="02020603050405020304" pitchFamily="18" charset="0"/>
              </a:rPr>
              <a:t>отраслевые награды</a:t>
            </a:r>
            <a:r>
              <a:rPr lang="ru-RU" dirty="0">
                <a:solidFill>
                  <a:srgbClr val="000000"/>
                </a:solidFill>
                <a:latin typeface="Times New Roman" panose="02020603050405020304" pitchFamily="18" charset="0"/>
                <a:ea typeface="Times New Roman" panose="02020603050405020304" pitchFamily="18" charset="0"/>
              </a:rPr>
              <a:t>:</a:t>
            </a:r>
            <a:endParaRPr lang="ru-RU" dirty="0">
              <a:latin typeface="Times New Roman" panose="02020603050405020304" pitchFamily="18" charset="0"/>
              <a:ea typeface="Times New Roman" panose="02020603050405020304" pitchFamily="18" charset="0"/>
            </a:endParaRPr>
          </a:p>
          <a:p>
            <a:r>
              <a:rPr lang="ru-RU" dirty="0">
                <a:solidFill>
                  <a:srgbClr val="000000"/>
                </a:solidFill>
                <a:latin typeface="Times New Roman" panose="02020603050405020304" pitchFamily="18" charset="0"/>
                <a:ea typeface="Times New Roman" panose="02020603050405020304" pitchFamily="18" charset="0"/>
              </a:rPr>
              <a:t>звание </a:t>
            </a:r>
            <a:r>
              <a:rPr lang="ru-RU" i="1" dirty="0">
                <a:solidFill>
                  <a:srgbClr val="000000"/>
                </a:solidFill>
                <a:latin typeface="Times New Roman" panose="02020603050405020304" pitchFamily="18" charset="0"/>
                <a:ea typeface="Times New Roman" panose="02020603050405020304" pitchFamily="18" charset="0"/>
              </a:rPr>
              <a:t>«Почетный работник общего образования»</a:t>
            </a:r>
            <a:r>
              <a:rPr lang="ru-RU" dirty="0">
                <a:solidFill>
                  <a:srgbClr val="000000"/>
                </a:solidFill>
                <a:latin typeface="Times New Roman" panose="02020603050405020304" pitchFamily="18" charset="0"/>
                <a:ea typeface="Times New Roman" panose="02020603050405020304" pitchFamily="18" charset="0"/>
              </a:rPr>
              <a:t> - 1 человек (5,3%)</a:t>
            </a:r>
            <a:endParaRPr lang="ru-RU" dirty="0"/>
          </a:p>
        </p:txBody>
      </p:sp>
    </p:spTree>
    <p:extLst>
      <p:ext uri="{BB962C8B-B14F-4D97-AF65-F5344CB8AC3E}">
        <p14:creationId xmlns:p14="http://schemas.microsoft.com/office/powerpoint/2010/main" val="2365514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55807"/>
          </a:xfrm>
        </p:spPr>
        <p:txBody>
          <a:bodyPr>
            <a:normAutofit fontScale="90000"/>
          </a:bodyPr>
          <a:lstStyle/>
          <a:p>
            <a:r>
              <a:rPr lang="ru-RU" dirty="0">
                <a:latin typeface="Times New Roman" panose="02020603050405020304" pitchFamily="18" charset="0"/>
                <a:cs typeface="Times New Roman" panose="02020603050405020304" pitchFamily="18" charset="0"/>
              </a:rPr>
              <a:t>Педагогический коллектив по категориям:</a:t>
            </a:r>
          </a:p>
        </p:txBody>
      </p:sp>
      <p:sp>
        <p:nvSpPr>
          <p:cNvPr id="3" name="Объект 2"/>
          <p:cNvSpPr>
            <a:spLocks noGrp="1"/>
          </p:cNvSpPr>
          <p:nvPr>
            <p:ph idx="1"/>
          </p:nvPr>
        </p:nvSpPr>
        <p:spPr>
          <a:xfrm>
            <a:off x="1518082" y="4057095"/>
            <a:ext cx="9285302" cy="1713390"/>
          </a:xfrm>
          <a:solidFill>
            <a:schemeClr val="accent3">
              <a:lumMod val="20000"/>
              <a:lumOff val="80000"/>
            </a:schemeClr>
          </a:solidFill>
        </p:spPr>
        <p:txBody>
          <a:bodyPr>
            <a:normAutofit lnSpcReduction="10000"/>
          </a:bodyPr>
          <a:lstStyle/>
          <a:p>
            <a:endParaRPr lang="ru-RU" dirty="0"/>
          </a:p>
          <a:p>
            <a:pPr marL="0" indent="0">
              <a:buNone/>
            </a:pPr>
            <a:r>
              <a:rPr lang="ru-RU" dirty="0">
                <a:latin typeface="Times New Roman" panose="02020603050405020304" pitchFamily="18" charset="0"/>
                <a:cs typeface="Times New Roman" panose="02020603050405020304" pitchFamily="18" charset="0"/>
              </a:rPr>
              <a:t>Показатель </a:t>
            </a:r>
            <a:r>
              <a:rPr lang="ru-RU" dirty="0" err="1">
                <a:latin typeface="Times New Roman" panose="02020603050405020304" pitchFamily="18" charset="0"/>
                <a:cs typeface="Times New Roman" panose="02020603050405020304" pitchFamily="18" charset="0"/>
              </a:rPr>
              <a:t>категорийности</a:t>
            </a:r>
            <a:r>
              <a:rPr lang="ru-RU" dirty="0">
                <a:latin typeface="Times New Roman" panose="02020603050405020304" pitchFamily="18" charset="0"/>
                <a:cs typeface="Times New Roman" panose="02020603050405020304" pitchFamily="18" charset="0"/>
              </a:rPr>
              <a:t> педагогических работников повысился на 17,4% (было 6 человек, стало 9 (47%)  из 19 работников).</a:t>
            </a:r>
          </a:p>
          <a:p>
            <a:pPr marL="0" indent="0">
              <a:buNone/>
            </a:pPr>
            <a:endParaRPr lang="ru-RU" dirty="0">
              <a:latin typeface="Times New Roman" panose="02020603050405020304" pitchFamily="18" charset="0"/>
              <a:cs typeface="Times New Roman" panose="02020603050405020304" pitchFamily="18" charset="0"/>
            </a:endParaRPr>
          </a:p>
        </p:txBody>
      </p:sp>
      <p:sp>
        <p:nvSpPr>
          <p:cNvPr id="4" name="Rectangle 2"/>
          <p:cNvSpPr>
            <a:spLocks noChangeArrowheads="1"/>
          </p:cNvSpPr>
          <p:nvPr/>
        </p:nvSpPr>
        <p:spPr bwMode="auto">
          <a:xfrm>
            <a:off x="-550416" y="122512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 name="Объект 4"/>
          <p:cNvGraphicFramePr>
            <a:graphicFrameLocks noChangeAspect="1"/>
          </p:cNvGraphicFramePr>
          <p:nvPr>
            <p:extLst>
              <p:ext uri="{D42A27DB-BD31-4B8C-83A1-F6EECF244321}">
                <p14:modId xmlns:p14="http://schemas.microsoft.com/office/powerpoint/2010/main" val="3350604792"/>
              </p:ext>
            </p:extLst>
          </p:nvPr>
        </p:nvGraphicFramePr>
        <p:xfrm>
          <a:off x="639191" y="932295"/>
          <a:ext cx="9277709" cy="3384641"/>
        </p:xfrm>
        <a:graphic>
          <a:graphicData uri="http://schemas.openxmlformats.org/presentationml/2006/ole">
            <mc:AlternateContent xmlns:mc="http://schemas.openxmlformats.org/markup-compatibility/2006">
              <mc:Choice xmlns:v="urn:schemas-microsoft-com:vml" Requires="v">
                <p:oleObj name="Диаграмма" r:id="rId2" imgW="5097674" imgH="1859296" progId="MSGraph.Chart.8">
                  <p:embed/>
                </p:oleObj>
              </mc:Choice>
              <mc:Fallback>
                <p:oleObj name="Диаграмма" r:id="rId2" imgW="5097674" imgH="1859296" progId="MSGraph.Chart.8">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191" y="932295"/>
                        <a:ext cx="9277709" cy="3384641"/>
                      </a:xfrm>
                      <a:prstGeom prst="rect">
                        <a:avLst/>
                      </a:prstGeom>
                      <a:noFill/>
                    </p:spPr>
                  </p:pic>
                </p:oleObj>
              </mc:Fallback>
            </mc:AlternateContent>
          </a:graphicData>
        </a:graphic>
      </p:graphicFrame>
    </p:spTree>
    <p:extLst>
      <p:ext uri="{BB962C8B-B14F-4D97-AF65-F5344CB8AC3E}">
        <p14:creationId xmlns:p14="http://schemas.microsoft.com/office/powerpoint/2010/main" val="2234858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7161"/>
            <a:ext cx="10515600" cy="786384"/>
          </a:xfrm>
        </p:spPr>
        <p:txBody>
          <a:bodyPr>
            <a:normAutofit/>
          </a:bodyPr>
          <a:lstStyle/>
          <a:p>
            <a:r>
              <a:rPr lang="ru-RU" dirty="0">
                <a:latin typeface="Times New Roman" panose="02020603050405020304" pitchFamily="18" charset="0"/>
                <a:cs typeface="Times New Roman" panose="02020603050405020304" pitchFamily="18" charset="0"/>
              </a:rPr>
              <a:t>      Результаты ОГЭ</a:t>
            </a:r>
          </a:p>
        </p:txBody>
      </p:sp>
      <p:graphicFrame>
        <p:nvGraphicFramePr>
          <p:cNvPr id="4" name="Объект 3"/>
          <p:cNvGraphicFramePr>
            <a:graphicFrameLocks noGrp="1"/>
          </p:cNvGraphicFramePr>
          <p:nvPr>
            <p:ph idx="1"/>
            <p:extLst>
              <p:ext uri="{D42A27DB-BD31-4B8C-83A1-F6EECF244321}">
                <p14:modId xmlns:p14="http://schemas.microsoft.com/office/powerpoint/2010/main" val="4060677203"/>
              </p:ext>
            </p:extLst>
          </p:nvPr>
        </p:nvGraphicFramePr>
        <p:xfrm>
          <a:off x="2548128" y="923546"/>
          <a:ext cx="6522720" cy="2670810"/>
        </p:xfrm>
        <a:graphic>
          <a:graphicData uri="http://schemas.openxmlformats.org/drawingml/2006/table">
            <a:tbl>
              <a:tblPr>
                <a:tableStyleId>{5C22544A-7EE6-4342-B048-85BDC9FD1C3A}</a:tableStyleId>
              </a:tblPr>
              <a:tblGrid>
                <a:gridCol w="940770">
                  <a:extLst>
                    <a:ext uri="{9D8B030D-6E8A-4147-A177-3AD203B41FA5}">
                      <a16:colId xmlns:a16="http://schemas.microsoft.com/office/drawing/2014/main" val="20000"/>
                    </a:ext>
                  </a:extLst>
                </a:gridCol>
                <a:gridCol w="930325">
                  <a:extLst>
                    <a:ext uri="{9D8B030D-6E8A-4147-A177-3AD203B41FA5}">
                      <a16:colId xmlns:a16="http://schemas.microsoft.com/office/drawing/2014/main" val="20001"/>
                    </a:ext>
                  </a:extLst>
                </a:gridCol>
                <a:gridCol w="930325">
                  <a:extLst>
                    <a:ext uri="{9D8B030D-6E8A-4147-A177-3AD203B41FA5}">
                      <a16:colId xmlns:a16="http://schemas.microsoft.com/office/drawing/2014/main" val="20002"/>
                    </a:ext>
                  </a:extLst>
                </a:gridCol>
                <a:gridCol w="930325">
                  <a:extLst>
                    <a:ext uri="{9D8B030D-6E8A-4147-A177-3AD203B41FA5}">
                      <a16:colId xmlns:a16="http://schemas.microsoft.com/office/drawing/2014/main" val="20003"/>
                    </a:ext>
                  </a:extLst>
                </a:gridCol>
                <a:gridCol w="1117623">
                  <a:extLst>
                    <a:ext uri="{9D8B030D-6E8A-4147-A177-3AD203B41FA5}">
                      <a16:colId xmlns:a16="http://schemas.microsoft.com/office/drawing/2014/main" val="20004"/>
                    </a:ext>
                  </a:extLst>
                </a:gridCol>
                <a:gridCol w="743027">
                  <a:extLst>
                    <a:ext uri="{9D8B030D-6E8A-4147-A177-3AD203B41FA5}">
                      <a16:colId xmlns:a16="http://schemas.microsoft.com/office/drawing/2014/main" val="20005"/>
                    </a:ext>
                  </a:extLst>
                </a:gridCol>
                <a:gridCol w="930325">
                  <a:extLst>
                    <a:ext uri="{9D8B030D-6E8A-4147-A177-3AD203B41FA5}">
                      <a16:colId xmlns:a16="http://schemas.microsoft.com/office/drawing/2014/main" val="20006"/>
                    </a:ext>
                  </a:extLst>
                </a:gridCol>
              </a:tblGrid>
              <a:tr h="318401">
                <a:tc rowSpan="2">
                  <a:txBody>
                    <a:bodyPr/>
                    <a:lstStyle/>
                    <a:p>
                      <a:pPr algn="ctr">
                        <a:spcAft>
                          <a:spcPts val="0"/>
                        </a:spcAft>
                      </a:pPr>
                      <a:r>
                        <a:rPr lang="en-US" sz="1600" dirty="0" err="1">
                          <a:effectLst/>
                          <a:latin typeface="Times New Roman" panose="02020603050405020304" pitchFamily="18" charset="0"/>
                          <a:cs typeface="Times New Roman" panose="02020603050405020304" pitchFamily="18" charset="0"/>
                        </a:rPr>
                        <a:t>Учебный</a:t>
                      </a:r>
                      <a:br>
                        <a:rPr lang="en-US" sz="1600" dirty="0">
                          <a:effectLst/>
                          <a:latin typeface="Times New Roman" panose="02020603050405020304" pitchFamily="18" charset="0"/>
                          <a:cs typeface="Times New Roman" panose="02020603050405020304" pitchFamily="18" charset="0"/>
                        </a:rPr>
                      </a:br>
                      <a:r>
                        <a:rPr lang="en-US" sz="1600" dirty="0" err="1">
                          <a:effectLst/>
                          <a:latin typeface="Times New Roman" panose="02020603050405020304" pitchFamily="18" charset="0"/>
                          <a:cs typeface="Times New Roman" panose="02020603050405020304" pitchFamily="18" charset="0"/>
                        </a:rPr>
                        <a:t>год</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gridSpan="3">
                  <a:txBody>
                    <a:bodyPr/>
                    <a:lstStyle/>
                    <a:p>
                      <a:pPr algn="ctr">
                        <a:spcAft>
                          <a:spcPts val="0"/>
                        </a:spcAft>
                      </a:pPr>
                      <a:r>
                        <a:rPr lang="en-US" sz="1600" dirty="0" err="1">
                          <a:effectLst/>
                          <a:latin typeface="Times New Roman" panose="02020603050405020304" pitchFamily="18" charset="0"/>
                          <a:cs typeface="Times New Roman" panose="02020603050405020304" pitchFamily="18" charset="0"/>
                        </a:rPr>
                        <a:t>Математика</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hMerge="1">
                  <a:txBody>
                    <a:bodyPr/>
                    <a:lstStyle/>
                    <a:p>
                      <a:endParaRPr lang="ru-RU"/>
                    </a:p>
                  </a:txBody>
                  <a:tcPr/>
                </a:tc>
                <a:tc hMerge="1">
                  <a:txBody>
                    <a:bodyPr/>
                    <a:lstStyle/>
                    <a:p>
                      <a:endParaRPr lang="ru-RU"/>
                    </a:p>
                  </a:txBody>
                  <a:tcPr/>
                </a:tc>
                <a:tc gridSpan="3">
                  <a:txBody>
                    <a:bodyPr/>
                    <a:lstStyle/>
                    <a:p>
                      <a:pPr algn="ctr">
                        <a:spcAft>
                          <a:spcPts val="0"/>
                        </a:spcAft>
                      </a:pPr>
                      <a:r>
                        <a:rPr lang="en-US" sz="1600">
                          <a:effectLst/>
                          <a:latin typeface="Times New Roman" panose="02020603050405020304" pitchFamily="18" charset="0"/>
                          <a:cs typeface="Times New Roman" panose="02020603050405020304" pitchFamily="18" charset="0"/>
                        </a:rPr>
                        <a:t>Русский язык</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527761">
                <a:tc vMerge="1">
                  <a:txBody>
                    <a:bodyPr/>
                    <a:lstStyle/>
                    <a:p>
                      <a:endParaRPr lang="ru-RU"/>
                    </a:p>
                  </a:txBody>
                  <a:tcPr/>
                </a:tc>
                <a:tc>
                  <a:txBody>
                    <a:bodyPr/>
                    <a:lstStyle/>
                    <a:p>
                      <a:pPr algn="ctr">
                        <a:spcAft>
                          <a:spcPts val="0"/>
                        </a:spcAft>
                      </a:pPr>
                      <a:r>
                        <a:rPr lang="en-US" sz="1600" dirty="0" err="1">
                          <a:effectLst/>
                          <a:latin typeface="Times New Roman" panose="02020603050405020304" pitchFamily="18" charset="0"/>
                          <a:cs typeface="Times New Roman" panose="02020603050405020304" pitchFamily="18" charset="0"/>
                        </a:rPr>
                        <a:t>Успеваемость</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ctr">
                        <a:spcAft>
                          <a:spcPts val="0"/>
                        </a:spcAft>
                      </a:pPr>
                      <a:r>
                        <a:rPr lang="en-US" sz="1600" dirty="0" err="1">
                          <a:effectLst/>
                          <a:latin typeface="Times New Roman" panose="02020603050405020304" pitchFamily="18" charset="0"/>
                          <a:cs typeface="Times New Roman" panose="02020603050405020304" pitchFamily="18" charset="0"/>
                        </a:rPr>
                        <a:t>Качество</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ctr">
                        <a:spcAft>
                          <a:spcPts val="0"/>
                        </a:spcAft>
                      </a:pPr>
                      <a:r>
                        <a:rPr lang="en-US" sz="1600">
                          <a:effectLst/>
                          <a:latin typeface="Times New Roman" panose="02020603050405020304" pitchFamily="18" charset="0"/>
                          <a:cs typeface="Times New Roman" panose="02020603050405020304" pitchFamily="18" charset="0"/>
                        </a:rPr>
                        <a:t>Средняя</a:t>
                      </a:r>
                      <a:br>
                        <a:rPr lang="en-US" sz="1600">
                          <a:effectLst/>
                          <a:latin typeface="Times New Roman" panose="02020603050405020304" pitchFamily="18" charset="0"/>
                          <a:cs typeface="Times New Roman" panose="02020603050405020304" pitchFamily="18" charset="0"/>
                        </a:rPr>
                      </a:br>
                      <a:r>
                        <a:rPr lang="ru-RU" sz="1600">
                          <a:effectLst/>
                          <a:latin typeface="Times New Roman" panose="02020603050405020304" pitchFamily="18" charset="0"/>
                          <a:cs typeface="Times New Roman" panose="02020603050405020304" pitchFamily="18" charset="0"/>
                        </a:rPr>
                        <a:t>оценка</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ctr">
                        <a:spcAft>
                          <a:spcPts val="0"/>
                        </a:spcAft>
                      </a:pPr>
                      <a:r>
                        <a:rPr lang="en-US" sz="1600" dirty="0" err="1">
                          <a:effectLst/>
                          <a:latin typeface="Times New Roman" panose="02020603050405020304" pitchFamily="18" charset="0"/>
                          <a:cs typeface="Times New Roman" panose="02020603050405020304" pitchFamily="18" charset="0"/>
                        </a:rPr>
                        <a:t>Успеваемость</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ctr">
                        <a:spcAft>
                          <a:spcPts val="0"/>
                        </a:spcAft>
                      </a:pPr>
                      <a:r>
                        <a:rPr lang="en-US" sz="1600" dirty="0" err="1">
                          <a:effectLst/>
                          <a:latin typeface="Times New Roman" panose="02020603050405020304" pitchFamily="18" charset="0"/>
                          <a:cs typeface="Times New Roman" panose="02020603050405020304" pitchFamily="18" charset="0"/>
                        </a:rPr>
                        <a:t>Качество</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ctr">
                        <a:spcAft>
                          <a:spcPts val="0"/>
                        </a:spcAft>
                      </a:pPr>
                      <a:r>
                        <a:rPr lang="en-US" sz="1600">
                          <a:effectLst/>
                          <a:latin typeface="Times New Roman" panose="02020603050405020304" pitchFamily="18" charset="0"/>
                          <a:cs typeface="Times New Roman" panose="02020603050405020304" pitchFamily="18" charset="0"/>
                        </a:rPr>
                        <a:t>Средняя оценка</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extLst>
                  <a:ext uri="{0D108BD9-81ED-4DB2-BD59-A6C34878D82A}">
                    <a16:rowId xmlns:a16="http://schemas.microsoft.com/office/drawing/2014/main" val="10001"/>
                  </a:ext>
                </a:extLst>
              </a:tr>
              <a:tr h="318401">
                <a:tc>
                  <a:txBody>
                    <a:bodyPr/>
                    <a:lstStyle/>
                    <a:p>
                      <a:pPr algn="just">
                        <a:spcAft>
                          <a:spcPts val="0"/>
                        </a:spcAft>
                      </a:pPr>
                      <a:r>
                        <a:rPr lang="ru-RU" sz="1600">
                          <a:effectLst/>
                          <a:latin typeface="Times New Roman" panose="02020603050405020304" pitchFamily="18" charset="0"/>
                          <a:cs typeface="Times New Roman" panose="02020603050405020304" pitchFamily="18" charset="0"/>
                        </a:rPr>
                        <a:t>2019-2020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gridSpan="6">
                  <a:txBody>
                    <a:bodyPr/>
                    <a:lstStyle/>
                    <a:p>
                      <a:pPr algn="ctr">
                        <a:spcAft>
                          <a:spcPts val="0"/>
                        </a:spcAft>
                      </a:pPr>
                      <a:r>
                        <a:rPr lang="ru-RU" sz="1600" dirty="0">
                          <a:effectLst/>
                          <a:latin typeface="Times New Roman" panose="02020603050405020304" pitchFamily="18" charset="0"/>
                          <a:cs typeface="Times New Roman" panose="02020603050405020304" pitchFamily="18" charset="0"/>
                        </a:rPr>
                        <a:t>Государственная итоговая аттестация была отменена</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2"/>
                  </a:ext>
                </a:extLst>
              </a:tr>
              <a:tr h="318401">
                <a:tc>
                  <a:txBody>
                    <a:bodyPr/>
                    <a:lstStyle/>
                    <a:p>
                      <a:pPr algn="just">
                        <a:spcAft>
                          <a:spcPts val="0"/>
                        </a:spcAft>
                      </a:pPr>
                      <a:r>
                        <a:rPr lang="en-US" sz="1600">
                          <a:effectLst/>
                          <a:latin typeface="Times New Roman" panose="02020603050405020304" pitchFamily="18" charset="0"/>
                          <a:cs typeface="Times New Roman" panose="02020603050405020304" pitchFamily="18" charset="0"/>
                        </a:rPr>
                        <a:t>2020</a:t>
                      </a:r>
                      <a:r>
                        <a:rPr lang="ru-RU" sz="1600">
                          <a:effectLst/>
                          <a:latin typeface="Times New Roman" panose="02020603050405020304" pitchFamily="18" charset="0"/>
                          <a:cs typeface="Times New Roman" panose="02020603050405020304" pitchFamily="18" charset="0"/>
                        </a:rPr>
                        <a:t>-</a:t>
                      </a:r>
                      <a:r>
                        <a:rPr lang="en-US" sz="1600">
                          <a:effectLst/>
                          <a:latin typeface="Times New Roman" panose="02020603050405020304" pitchFamily="18" charset="0"/>
                          <a:cs typeface="Times New Roman" panose="02020603050405020304" pitchFamily="18" charset="0"/>
                        </a:rPr>
                        <a:t>2021</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just">
                        <a:spcAft>
                          <a:spcPts val="0"/>
                        </a:spcAft>
                      </a:pPr>
                      <a:r>
                        <a:rPr lang="en-US" sz="1600">
                          <a:effectLst/>
                          <a:latin typeface="Times New Roman" panose="02020603050405020304" pitchFamily="18" charset="0"/>
                          <a:cs typeface="Times New Roman" panose="02020603050405020304" pitchFamily="18" charset="0"/>
                        </a:rPr>
                        <a:t>100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just">
                        <a:spcAft>
                          <a:spcPts val="0"/>
                        </a:spcAft>
                      </a:pPr>
                      <a:r>
                        <a:rPr lang="ru-RU" sz="1600" dirty="0">
                          <a:effectLst/>
                          <a:latin typeface="Times New Roman" panose="02020603050405020304" pitchFamily="18" charset="0"/>
                          <a:cs typeface="Times New Roman" panose="02020603050405020304" pitchFamily="18" charset="0"/>
                        </a:rPr>
                        <a:t>40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just">
                        <a:spcAft>
                          <a:spcPts val="0"/>
                        </a:spcAft>
                      </a:pPr>
                      <a:r>
                        <a:rPr lang="en-US" sz="1600" dirty="0">
                          <a:effectLst/>
                          <a:latin typeface="Times New Roman" panose="02020603050405020304" pitchFamily="18" charset="0"/>
                          <a:cs typeface="Times New Roman" panose="02020603050405020304" pitchFamily="18" charset="0"/>
                        </a:rPr>
                        <a:t>3,0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just">
                        <a:spcAft>
                          <a:spcPts val="0"/>
                        </a:spcAft>
                      </a:pPr>
                      <a:r>
                        <a:rPr lang="ru-RU" sz="1600">
                          <a:effectLst/>
                          <a:latin typeface="Times New Roman" panose="02020603050405020304" pitchFamily="18" charset="0"/>
                          <a:cs typeface="Times New Roman" panose="02020603050405020304" pitchFamily="18" charset="0"/>
                        </a:rPr>
                        <a:t>100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just">
                        <a:spcAft>
                          <a:spcPts val="0"/>
                        </a:spcAft>
                      </a:pPr>
                      <a:r>
                        <a:rPr lang="en-US" sz="1600" dirty="0">
                          <a:effectLst/>
                          <a:latin typeface="Times New Roman" panose="02020603050405020304" pitchFamily="18" charset="0"/>
                          <a:cs typeface="Times New Roman" panose="02020603050405020304" pitchFamily="18" charset="0"/>
                        </a:rPr>
                        <a:t>70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just">
                        <a:spcAft>
                          <a:spcPts val="0"/>
                        </a:spcAft>
                      </a:pPr>
                      <a:r>
                        <a:rPr lang="en-US" sz="1600" dirty="0">
                          <a:effectLst/>
                          <a:latin typeface="Times New Roman" panose="02020603050405020304" pitchFamily="18" charset="0"/>
                          <a:cs typeface="Times New Roman" panose="02020603050405020304" pitchFamily="18" charset="0"/>
                        </a:rPr>
                        <a:t>4,0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extLst>
                  <a:ext uri="{0D108BD9-81ED-4DB2-BD59-A6C34878D82A}">
                    <a16:rowId xmlns:a16="http://schemas.microsoft.com/office/drawing/2014/main" val="10003"/>
                  </a:ext>
                </a:extLst>
              </a:tr>
              <a:tr h="318401">
                <a:tc>
                  <a:txBody>
                    <a:bodyPr/>
                    <a:lstStyle/>
                    <a:p>
                      <a:pPr algn="just">
                        <a:spcAft>
                          <a:spcPts val="0"/>
                        </a:spcAft>
                      </a:pPr>
                      <a:r>
                        <a:rPr lang="en-US" sz="1600">
                          <a:effectLst/>
                          <a:latin typeface="Times New Roman" panose="02020603050405020304" pitchFamily="18" charset="0"/>
                          <a:cs typeface="Times New Roman" panose="02020603050405020304" pitchFamily="18" charset="0"/>
                        </a:rPr>
                        <a:t>2021-2022</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just">
                        <a:spcAft>
                          <a:spcPts val="0"/>
                        </a:spcAft>
                      </a:pPr>
                      <a:r>
                        <a:rPr lang="en-US" sz="1600">
                          <a:effectLst/>
                          <a:latin typeface="Times New Roman" panose="02020603050405020304" pitchFamily="18" charset="0"/>
                          <a:cs typeface="Times New Roman" panose="02020603050405020304" pitchFamily="18" charset="0"/>
                        </a:rPr>
                        <a:t>100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just">
                        <a:spcAft>
                          <a:spcPts val="0"/>
                        </a:spcAft>
                      </a:pPr>
                      <a:r>
                        <a:rPr lang="ru-RU" sz="1600">
                          <a:effectLst/>
                          <a:latin typeface="Times New Roman" panose="02020603050405020304" pitchFamily="18" charset="0"/>
                          <a:cs typeface="Times New Roman" panose="02020603050405020304" pitchFamily="18" charset="0"/>
                        </a:rPr>
                        <a:t>40</a:t>
                      </a:r>
                      <a:endParaRPr lang="ru-RU" sz="16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just">
                        <a:spcAft>
                          <a:spcPts val="0"/>
                        </a:spcAft>
                      </a:pPr>
                      <a:r>
                        <a:rPr lang="ru-RU" sz="1600" dirty="0">
                          <a:effectLst/>
                          <a:latin typeface="Times New Roman" panose="02020603050405020304" pitchFamily="18" charset="0"/>
                          <a:cs typeface="Times New Roman" panose="02020603050405020304" pitchFamily="18" charset="0"/>
                        </a:rPr>
                        <a:t>3,5</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just">
                        <a:spcAft>
                          <a:spcPts val="0"/>
                        </a:spcAft>
                      </a:pPr>
                      <a:r>
                        <a:rPr lang="en-US" sz="1600" dirty="0">
                          <a:effectLst/>
                          <a:latin typeface="Times New Roman" panose="02020603050405020304" pitchFamily="18" charset="0"/>
                          <a:cs typeface="Times New Roman" panose="02020603050405020304" pitchFamily="18" charset="0"/>
                        </a:rPr>
                        <a:t>100</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just">
                        <a:spcAft>
                          <a:spcPts val="0"/>
                        </a:spcAft>
                      </a:pPr>
                      <a:r>
                        <a:rPr lang="en-US" sz="1600" dirty="0">
                          <a:effectLst/>
                          <a:latin typeface="Times New Roman" panose="02020603050405020304" pitchFamily="18" charset="0"/>
                          <a:cs typeface="Times New Roman" panose="02020603050405020304" pitchFamily="18" charset="0"/>
                        </a:rPr>
                        <a:t>7</a:t>
                      </a:r>
                      <a:r>
                        <a:rPr lang="ru-RU" sz="1600" dirty="0">
                          <a:effectLst/>
                          <a:latin typeface="Times New Roman" panose="02020603050405020304" pitchFamily="18" charset="0"/>
                          <a:cs typeface="Times New Roman" panose="02020603050405020304" pitchFamily="18" charset="0"/>
                        </a:rPr>
                        <a:t>5</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tc>
                  <a:txBody>
                    <a:bodyPr/>
                    <a:lstStyle/>
                    <a:p>
                      <a:pPr algn="just">
                        <a:spcAft>
                          <a:spcPts val="0"/>
                        </a:spcAft>
                      </a:pPr>
                      <a:r>
                        <a:rPr lang="ru-RU" sz="1600" dirty="0">
                          <a:effectLst/>
                          <a:latin typeface="Times New Roman" panose="02020603050405020304" pitchFamily="18" charset="0"/>
                          <a:cs typeface="Times New Roman" panose="02020603050405020304" pitchFamily="18" charset="0"/>
                        </a:rPr>
                        <a:t>4,3</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tc>
                <a:extLst>
                  <a:ext uri="{0D108BD9-81ED-4DB2-BD59-A6C34878D82A}">
                    <a16:rowId xmlns:a16="http://schemas.microsoft.com/office/drawing/2014/main" val="10004"/>
                  </a:ext>
                </a:extLst>
              </a:tr>
            </a:tbl>
          </a:graphicData>
        </a:graphic>
      </p:graphicFrame>
      <p:sp>
        <p:nvSpPr>
          <p:cNvPr id="5" name="Rectangle 1"/>
          <p:cNvSpPr>
            <a:spLocks noChangeArrowheads="1"/>
          </p:cNvSpPr>
          <p:nvPr/>
        </p:nvSpPr>
        <p:spPr bwMode="auto">
          <a:xfrm>
            <a:off x="-2283777" y="-118960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Сравнительная таблица результатов государственной</a:t>
            </a:r>
            <a:br>
              <a:rPr kumimoji="0" lang="ru-RU" sz="1400" b="0" i="0" u="none" strike="noStrike" cap="none" normalizeH="0" baseline="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br>
            <a:r>
              <a:rPr kumimoji="0" lang="ru-RU" sz="1400" b="1" i="0" u="none" strike="noStrike" cap="none" normalizeH="0" baseline="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итоговой аттестации в форме ОГЭ</a:t>
            </a:r>
            <a:endParaRPr kumimoji="0" lang="ru-RU"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a:ln>
                <a:noFill/>
              </a:ln>
              <a:solidFill>
                <a:schemeClr val="tx1"/>
              </a:solidFill>
              <a:effectLst/>
              <a:latin typeface="Arial" panose="020B0604020202020204" pitchFamily="34"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3970106535"/>
              </p:ext>
            </p:extLst>
          </p:nvPr>
        </p:nvGraphicFramePr>
        <p:xfrm>
          <a:off x="838200" y="3722781"/>
          <a:ext cx="9988296" cy="2861310"/>
        </p:xfrm>
        <a:graphic>
          <a:graphicData uri="http://schemas.openxmlformats.org/drawingml/2006/table">
            <a:tbl>
              <a:tblPr>
                <a:tableStyleId>{5C22544A-7EE6-4342-B048-85BDC9FD1C3A}</a:tableStyleId>
              </a:tblPr>
              <a:tblGrid>
                <a:gridCol w="2198827">
                  <a:extLst>
                    <a:ext uri="{9D8B030D-6E8A-4147-A177-3AD203B41FA5}">
                      <a16:colId xmlns:a16="http://schemas.microsoft.com/office/drawing/2014/main" val="20000"/>
                    </a:ext>
                  </a:extLst>
                </a:gridCol>
                <a:gridCol w="1690421">
                  <a:extLst>
                    <a:ext uri="{9D8B030D-6E8A-4147-A177-3AD203B41FA5}">
                      <a16:colId xmlns:a16="http://schemas.microsoft.com/office/drawing/2014/main" val="20001"/>
                    </a:ext>
                  </a:extLst>
                </a:gridCol>
                <a:gridCol w="1792224">
                  <a:extLst>
                    <a:ext uri="{9D8B030D-6E8A-4147-A177-3AD203B41FA5}">
                      <a16:colId xmlns:a16="http://schemas.microsoft.com/office/drawing/2014/main" val="20002"/>
                    </a:ext>
                  </a:extLst>
                </a:gridCol>
                <a:gridCol w="1965960">
                  <a:extLst>
                    <a:ext uri="{9D8B030D-6E8A-4147-A177-3AD203B41FA5}">
                      <a16:colId xmlns:a16="http://schemas.microsoft.com/office/drawing/2014/main" val="20003"/>
                    </a:ext>
                  </a:extLst>
                </a:gridCol>
                <a:gridCol w="2340864">
                  <a:extLst>
                    <a:ext uri="{9D8B030D-6E8A-4147-A177-3AD203B41FA5}">
                      <a16:colId xmlns:a16="http://schemas.microsoft.com/office/drawing/2014/main" val="20004"/>
                    </a:ext>
                  </a:extLst>
                </a:gridCol>
              </a:tblGrid>
              <a:tr h="557906">
                <a:tc>
                  <a:txBody>
                    <a:bodyPr/>
                    <a:lstStyle/>
                    <a:p>
                      <a:pPr algn="ctr">
                        <a:spcAft>
                          <a:spcPts val="0"/>
                        </a:spcAft>
                      </a:pPr>
                      <a:r>
                        <a:rPr lang="en-US" sz="1800" dirty="0" err="1">
                          <a:effectLst/>
                          <a:latin typeface="Times New Roman" panose="02020603050405020304" pitchFamily="18" charset="0"/>
                          <a:cs typeface="Times New Roman" panose="02020603050405020304" pitchFamily="18" charset="0"/>
                        </a:rPr>
                        <a:t>Предмет</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en-US" sz="1800" dirty="0" err="1">
                          <a:effectLst/>
                          <a:latin typeface="Times New Roman" panose="02020603050405020304" pitchFamily="18" charset="0"/>
                          <a:cs typeface="Times New Roman" panose="02020603050405020304" pitchFamily="18" charset="0"/>
                        </a:rPr>
                        <a:t>Количество</a:t>
                      </a:r>
                      <a:endParaRPr lang="ru-RU" sz="1800" dirty="0">
                        <a:effectLst/>
                        <a:latin typeface="Times New Roman" panose="02020603050405020304" pitchFamily="18" charset="0"/>
                        <a:cs typeface="Times New Roman" panose="02020603050405020304" pitchFamily="18" charset="0"/>
                      </a:endParaRPr>
                    </a:p>
                    <a:p>
                      <a:pPr algn="ctr">
                        <a:spcAft>
                          <a:spcPts val="0"/>
                        </a:spcAft>
                      </a:pPr>
                      <a:r>
                        <a:rPr lang="en-US" sz="1800" dirty="0" err="1">
                          <a:effectLst/>
                          <a:latin typeface="Times New Roman" panose="02020603050405020304" pitchFamily="18" charset="0"/>
                          <a:cs typeface="Times New Roman" panose="02020603050405020304" pitchFamily="18" charset="0"/>
                        </a:rPr>
                        <a:t>учеников</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en-US" sz="1800" dirty="0" err="1">
                          <a:effectLst/>
                          <a:latin typeface="Times New Roman" panose="02020603050405020304" pitchFamily="18" charset="0"/>
                          <a:cs typeface="Times New Roman" panose="02020603050405020304" pitchFamily="18" charset="0"/>
                        </a:rPr>
                        <a:t>Качество</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en-US" sz="1800">
                          <a:effectLst/>
                          <a:latin typeface="Times New Roman" panose="02020603050405020304" pitchFamily="18" charset="0"/>
                          <a:cs typeface="Times New Roman" panose="02020603050405020304" pitchFamily="18" charset="0"/>
                        </a:rPr>
                        <a:t>Средняя</a:t>
                      </a:r>
                      <a:endParaRPr lang="ru-RU" sz="1800">
                        <a:effectLst/>
                        <a:latin typeface="Times New Roman" panose="02020603050405020304" pitchFamily="18" charset="0"/>
                        <a:cs typeface="Times New Roman" panose="02020603050405020304" pitchFamily="18" charset="0"/>
                      </a:endParaRPr>
                    </a:p>
                    <a:p>
                      <a:pPr algn="ctr">
                        <a:spcAft>
                          <a:spcPts val="0"/>
                        </a:spcAft>
                      </a:pPr>
                      <a:r>
                        <a:rPr lang="en-US" sz="1800">
                          <a:effectLst/>
                          <a:latin typeface="Times New Roman" panose="02020603050405020304" pitchFamily="18" charset="0"/>
                          <a:cs typeface="Times New Roman" panose="02020603050405020304" pitchFamily="18" charset="0"/>
                        </a:rPr>
                        <a:t>оценка</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en-US" sz="1800">
                          <a:effectLst/>
                          <a:latin typeface="Times New Roman" panose="02020603050405020304" pitchFamily="18" charset="0"/>
                          <a:cs typeface="Times New Roman" panose="02020603050405020304" pitchFamily="18" charset="0"/>
                        </a:rPr>
                        <a:t>Успеваемость</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0000"/>
                  </a:ext>
                </a:extLst>
              </a:tr>
              <a:tr h="336588">
                <a:tc>
                  <a:txBody>
                    <a:bodyPr/>
                    <a:lstStyle/>
                    <a:p>
                      <a:pPr algn="just">
                        <a:spcAft>
                          <a:spcPts val="0"/>
                        </a:spcAft>
                      </a:pPr>
                      <a:r>
                        <a:rPr lang="en-US" sz="1800">
                          <a:effectLst/>
                          <a:latin typeface="Times New Roman" panose="02020603050405020304" pitchFamily="18" charset="0"/>
                          <a:cs typeface="Times New Roman" panose="02020603050405020304" pitchFamily="18" charset="0"/>
                        </a:rPr>
                        <a:t>Обществознание</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19</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73,7</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a:effectLst/>
                          <a:latin typeface="Times New Roman" panose="02020603050405020304" pitchFamily="18" charset="0"/>
                          <a:cs typeface="Times New Roman" panose="02020603050405020304" pitchFamily="18" charset="0"/>
                        </a:rPr>
                        <a:t>4,0</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en-US" sz="1800">
                          <a:effectLst/>
                          <a:latin typeface="Times New Roman" panose="02020603050405020304" pitchFamily="18" charset="0"/>
                          <a:cs typeface="Times New Roman" panose="02020603050405020304" pitchFamily="18" charset="0"/>
                        </a:rPr>
                        <a:t>100</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336588">
                <a:tc>
                  <a:txBody>
                    <a:bodyPr/>
                    <a:lstStyle/>
                    <a:p>
                      <a:pPr algn="just">
                        <a:spcAft>
                          <a:spcPts val="0"/>
                        </a:spcAft>
                      </a:pPr>
                      <a:r>
                        <a:rPr lang="en-US" sz="1800">
                          <a:effectLst/>
                          <a:latin typeface="Times New Roman" panose="02020603050405020304" pitchFamily="18" charset="0"/>
                          <a:cs typeface="Times New Roman" panose="02020603050405020304" pitchFamily="18" charset="0"/>
                        </a:rPr>
                        <a:t>История</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2</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100</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5,0</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en-US" sz="1800">
                          <a:effectLst/>
                          <a:latin typeface="Times New Roman" panose="02020603050405020304" pitchFamily="18" charset="0"/>
                          <a:cs typeface="Times New Roman" panose="02020603050405020304" pitchFamily="18" charset="0"/>
                        </a:rPr>
                        <a:t>100</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336588">
                <a:tc>
                  <a:txBody>
                    <a:bodyPr/>
                    <a:lstStyle/>
                    <a:p>
                      <a:pPr algn="just">
                        <a:spcAft>
                          <a:spcPts val="0"/>
                        </a:spcAft>
                      </a:pPr>
                      <a:r>
                        <a:rPr lang="en-US" sz="1800">
                          <a:effectLst/>
                          <a:latin typeface="Times New Roman" panose="02020603050405020304" pitchFamily="18" charset="0"/>
                          <a:cs typeface="Times New Roman" panose="02020603050405020304" pitchFamily="18" charset="0"/>
                        </a:rPr>
                        <a:t>Биология</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a:effectLst/>
                          <a:latin typeface="Times New Roman" panose="02020603050405020304" pitchFamily="18" charset="0"/>
                          <a:cs typeface="Times New Roman" panose="02020603050405020304" pitchFamily="18" charset="0"/>
                        </a:rPr>
                        <a:t>5</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80</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4,0</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en-US" sz="1800">
                          <a:effectLst/>
                          <a:latin typeface="Times New Roman" panose="02020603050405020304" pitchFamily="18" charset="0"/>
                          <a:cs typeface="Times New Roman" panose="02020603050405020304" pitchFamily="18" charset="0"/>
                        </a:rPr>
                        <a:t>100</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r h="336588">
                <a:tc>
                  <a:txBody>
                    <a:bodyPr/>
                    <a:lstStyle/>
                    <a:p>
                      <a:pPr algn="just">
                        <a:spcAft>
                          <a:spcPts val="0"/>
                        </a:spcAft>
                      </a:pPr>
                      <a:r>
                        <a:rPr lang="en-US" sz="1800">
                          <a:effectLst/>
                          <a:latin typeface="Times New Roman" panose="02020603050405020304" pitchFamily="18" charset="0"/>
                          <a:cs typeface="Times New Roman" panose="02020603050405020304" pitchFamily="18" charset="0"/>
                        </a:rPr>
                        <a:t>Информатика</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a:effectLst/>
                          <a:latin typeface="Times New Roman" panose="02020603050405020304" pitchFamily="18" charset="0"/>
                          <a:cs typeface="Times New Roman" panose="02020603050405020304" pitchFamily="18" charset="0"/>
                        </a:rPr>
                        <a:t>1</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a:effectLst/>
                          <a:latin typeface="Times New Roman" panose="02020603050405020304" pitchFamily="18" charset="0"/>
                          <a:cs typeface="Times New Roman" panose="02020603050405020304" pitchFamily="18" charset="0"/>
                        </a:rPr>
                        <a:t>0</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3,0</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en-US" sz="1800" dirty="0">
                          <a:effectLst/>
                          <a:latin typeface="Times New Roman" panose="02020603050405020304" pitchFamily="18" charset="0"/>
                          <a:cs typeface="Times New Roman" panose="02020603050405020304" pitchFamily="18" charset="0"/>
                        </a:rPr>
                        <a:t>100</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0004"/>
                  </a:ext>
                </a:extLst>
              </a:tr>
              <a:tr h="336588">
                <a:tc>
                  <a:txBody>
                    <a:bodyPr/>
                    <a:lstStyle/>
                    <a:p>
                      <a:pPr algn="just">
                        <a:spcAft>
                          <a:spcPts val="0"/>
                        </a:spcAft>
                      </a:pPr>
                      <a:r>
                        <a:rPr lang="en-US" sz="1800">
                          <a:effectLst/>
                          <a:latin typeface="Times New Roman" panose="02020603050405020304" pitchFamily="18" charset="0"/>
                          <a:cs typeface="Times New Roman" panose="02020603050405020304" pitchFamily="18" charset="0"/>
                        </a:rPr>
                        <a:t> География</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a:effectLst/>
                          <a:latin typeface="Times New Roman" panose="02020603050405020304" pitchFamily="18" charset="0"/>
                          <a:cs typeface="Times New Roman" panose="02020603050405020304" pitchFamily="18" charset="0"/>
                        </a:rPr>
                        <a:t>9</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a:effectLst/>
                          <a:latin typeface="Times New Roman" panose="02020603050405020304" pitchFamily="18" charset="0"/>
                          <a:cs typeface="Times New Roman" panose="02020603050405020304" pitchFamily="18" charset="0"/>
                        </a:rPr>
                        <a:t>44,4</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dirty="0">
                          <a:effectLst/>
                          <a:latin typeface="Times New Roman" panose="02020603050405020304" pitchFamily="18" charset="0"/>
                          <a:cs typeface="Times New Roman" panose="02020603050405020304" pitchFamily="18" charset="0"/>
                        </a:rPr>
                        <a:t>3,6</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en-US" sz="1800" dirty="0">
                          <a:effectLst/>
                          <a:latin typeface="Times New Roman" panose="02020603050405020304" pitchFamily="18" charset="0"/>
                          <a:cs typeface="Times New Roman" panose="02020603050405020304" pitchFamily="18" charset="0"/>
                        </a:rPr>
                        <a:t>100</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0005"/>
                  </a:ext>
                </a:extLst>
              </a:tr>
              <a:tr h="336588">
                <a:tc>
                  <a:txBody>
                    <a:bodyPr/>
                    <a:lstStyle/>
                    <a:p>
                      <a:pPr algn="just">
                        <a:spcAft>
                          <a:spcPts val="0"/>
                        </a:spcAft>
                      </a:pPr>
                      <a:r>
                        <a:rPr lang="en-US" sz="1800">
                          <a:effectLst/>
                          <a:latin typeface="Times New Roman" panose="02020603050405020304" pitchFamily="18" charset="0"/>
                          <a:cs typeface="Times New Roman" panose="02020603050405020304" pitchFamily="18" charset="0"/>
                        </a:rPr>
                        <a:t> Химия</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a:effectLst/>
                          <a:latin typeface="Times New Roman" panose="02020603050405020304" pitchFamily="18" charset="0"/>
                          <a:cs typeface="Times New Roman" panose="02020603050405020304" pitchFamily="18" charset="0"/>
                        </a:rPr>
                        <a:t>4</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a:effectLst/>
                          <a:latin typeface="Times New Roman" panose="02020603050405020304" pitchFamily="18" charset="0"/>
                          <a:cs typeface="Times New Roman" panose="02020603050405020304" pitchFamily="18" charset="0"/>
                        </a:rPr>
                        <a:t>75,0</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ru-RU" sz="1800">
                          <a:effectLst/>
                          <a:latin typeface="Times New Roman" panose="02020603050405020304" pitchFamily="18" charset="0"/>
                          <a:cs typeface="Times New Roman" panose="02020603050405020304" pitchFamily="18" charset="0"/>
                        </a:rPr>
                        <a:t>4,0</a:t>
                      </a:r>
                      <a:endParaRPr lang="ru-RU" sz="18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tc>
                  <a:txBody>
                    <a:bodyPr/>
                    <a:lstStyle/>
                    <a:p>
                      <a:pPr algn="ctr">
                        <a:spcAft>
                          <a:spcPts val="0"/>
                        </a:spcAft>
                      </a:pPr>
                      <a:r>
                        <a:rPr lang="en-US" sz="1800" dirty="0">
                          <a:effectLst/>
                          <a:latin typeface="Times New Roman" panose="02020603050405020304" pitchFamily="18" charset="0"/>
                          <a:cs typeface="Times New Roman" panose="02020603050405020304" pitchFamily="18" charset="0"/>
                        </a:rPr>
                        <a:t>100</a:t>
                      </a:r>
                      <a:endParaRPr lang="ru-RU" sz="18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7625" marR="47625" marT="47625" marB="47625"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7181405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4588" y="143183"/>
            <a:ext cx="10515600" cy="700195"/>
          </a:xfrm>
        </p:spPr>
        <p:txBody>
          <a:bodyPr/>
          <a:lstStyle/>
          <a:p>
            <a:r>
              <a:rPr lang="ru-RU" dirty="0">
                <a:latin typeface="Times New Roman" panose="02020603050405020304" pitchFamily="18" charset="0"/>
                <a:cs typeface="Times New Roman" panose="02020603050405020304" pitchFamily="18" charset="0"/>
              </a:rPr>
              <a:t>Результаты ЕГЭ</a:t>
            </a:r>
          </a:p>
        </p:txBody>
      </p:sp>
      <p:pic>
        <p:nvPicPr>
          <p:cNvPr id="4" name="Объект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7553" y="843378"/>
            <a:ext cx="11842812" cy="6014622"/>
          </a:xfrm>
          <a:prstGeom prst="rect">
            <a:avLst/>
          </a:prstGeom>
          <a:noFill/>
        </p:spPr>
      </p:pic>
    </p:spTree>
    <p:extLst>
      <p:ext uri="{BB962C8B-B14F-4D97-AF65-F5344CB8AC3E}">
        <p14:creationId xmlns:p14="http://schemas.microsoft.com/office/powerpoint/2010/main" val="2579431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Всероссийская олимпиада школьников 2021-2022 (</a:t>
            </a:r>
            <a:r>
              <a:rPr lang="ru-RU" dirty="0">
                <a:solidFill>
                  <a:srgbClr val="C00000"/>
                </a:solidFill>
                <a:latin typeface="Times New Roman" panose="02020603050405020304" pitchFamily="18" charset="0"/>
                <a:cs typeface="Times New Roman" panose="02020603050405020304" pitchFamily="18" charset="0"/>
              </a:rPr>
              <a:t>региональный этап</a:t>
            </a:r>
            <a:r>
              <a:rPr lang="ru-RU" dirty="0">
                <a:latin typeface="Times New Roman" panose="02020603050405020304" pitchFamily="18" charset="0"/>
                <a:cs typeface="Times New Roman" panose="02020603050405020304" pitchFamily="18" charset="0"/>
              </a:rPr>
              <a:t>)</a:t>
            </a:r>
          </a:p>
        </p:txBody>
      </p:sp>
      <p:sp>
        <p:nvSpPr>
          <p:cNvPr id="3" name="Объект 2"/>
          <p:cNvSpPr>
            <a:spLocks noGrp="1"/>
          </p:cNvSpPr>
          <p:nvPr>
            <p:ph idx="1"/>
          </p:nvPr>
        </p:nvSpPr>
        <p:spPr>
          <a:solidFill>
            <a:schemeClr val="bg2"/>
          </a:solidFill>
        </p:spPr>
        <p:txBody>
          <a:bodyPr/>
          <a:lstStyle/>
          <a:p>
            <a:r>
              <a:rPr lang="ru-RU" dirty="0">
                <a:latin typeface="Times New Roman" panose="02020603050405020304" pitchFamily="18" charset="0"/>
                <a:cs typeface="Times New Roman" panose="02020603050405020304" pitchFamily="18" charset="0"/>
              </a:rPr>
              <a:t>Литература – 1 ученик</a:t>
            </a:r>
          </a:p>
          <a:p>
            <a:r>
              <a:rPr lang="ru-RU" dirty="0">
                <a:latin typeface="Times New Roman" panose="02020603050405020304" pitchFamily="18" charset="0"/>
                <a:cs typeface="Times New Roman" panose="02020603050405020304" pitchFamily="18" charset="0"/>
              </a:rPr>
              <a:t>История -3 ученика</a:t>
            </a:r>
          </a:p>
          <a:p>
            <a:r>
              <a:rPr lang="ru-RU" dirty="0">
                <a:latin typeface="Times New Roman" panose="02020603050405020304" pitchFamily="18" charset="0"/>
                <a:cs typeface="Times New Roman" panose="02020603050405020304" pitchFamily="18" charset="0"/>
              </a:rPr>
              <a:t>Обществознание -2 ученика</a:t>
            </a:r>
          </a:p>
          <a:p>
            <a:pPr marL="0" indent="0">
              <a:buNone/>
            </a:pPr>
            <a:r>
              <a:rPr lang="ru-RU" dirty="0">
                <a:latin typeface="Times New Roman" panose="02020603050405020304" pitchFamily="18" charset="0"/>
                <a:cs typeface="Times New Roman" panose="02020603050405020304" pitchFamily="18" charset="0"/>
              </a:rPr>
              <a:t>Итого: </a:t>
            </a:r>
            <a:r>
              <a:rPr lang="ru-RU" b="1" dirty="0">
                <a:latin typeface="Times New Roman" panose="02020603050405020304" pitchFamily="18" charset="0"/>
                <a:cs typeface="Times New Roman" panose="02020603050405020304" pitchFamily="18" charset="0"/>
              </a:rPr>
              <a:t>6 призеров</a:t>
            </a:r>
          </a:p>
          <a:p>
            <a:pPr marL="0" indent="0">
              <a:buNone/>
            </a:pPr>
            <a:r>
              <a:rPr lang="ru-RU" b="1" dirty="0">
                <a:latin typeface="Times New Roman" panose="02020603050405020304" pitchFamily="18" charset="0"/>
                <a:cs typeface="Times New Roman" panose="02020603050405020304" pitchFamily="18" charset="0"/>
              </a:rPr>
              <a:t>Подготовили призеров  учителя высшей категории, </a:t>
            </a:r>
            <a:r>
              <a:rPr lang="ru-RU" b="1" dirty="0" err="1">
                <a:latin typeface="Times New Roman" panose="02020603050405020304" pitchFamily="18" charset="0"/>
                <a:cs typeface="Times New Roman" panose="02020603050405020304" pitchFamily="18" charset="0"/>
              </a:rPr>
              <a:t>аттестовавшиеся</a:t>
            </a:r>
            <a:r>
              <a:rPr lang="ru-RU" b="1" dirty="0">
                <a:latin typeface="Times New Roman" panose="02020603050405020304" pitchFamily="18" charset="0"/>
                <a:cs typeface="Times New Roman" panose="02020603050405020304" pitchFamily="18" charset="0"/>
              </a:rPr>
              <a:t> в 2021-2022 учебном году, Кравченко Т.В. и </a:t>
            </a:r>
            <a:r>
              <a:rPr lang="ru-RU" b="1" dirty="0" err="1">
                <a:latin typeface="Times New Roman" panose="02020603050405020304" pitchFamily="18" charset="0"/>
                <a:cs typeface="Times New Roman" panose="02020603050405020304" pitchFamily="18" charset="0"/>
              </a:rPr>
              <a:t>Цокур</a:t>
            </a:r>
            <a:r>
              <a:rPr lang="ru-RU" b="1" dirty="0">
                <a:latin typeface="Times New Roman" panose="02020603050405020304" pitchFamily="18" charset="0"/>
                <a:cs typeface="Times New Roman" panose="02020603050405020304" pitchFamily="18" charset="0"/>
              </a:rPr>
              <a:t> Н.А.</a:t>
            </a:r>
          </a:p>
        </p:txBody>
      </p:sp>
    </p:spTree>
    <p:extLst>
      <p:ext uri="{BB962C8B-B14F-4D97-AF65-F5344CB8AC3E}">
        <p14:creationId xmlns:p14="http://schemas.microsoft.com/office/powerpoint/2010/main" val="3153487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Условие № 1:</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Проблема кадрового обеспечения</a:t>
            </a:r>
          </a:p>
        </p:txBody>
      </p:sp>
      <p:sp>
        <p:nvSpPr>
          <p:cNvPr id="5" name="Текст 4"/>
          <p:cNvSpPr>
            <a:spLocks noGrp="1"/>
          </p:cNvSpPr>
          <p:nvPr>
            <p:ph type="body" idx="1"/>
          </p:nvPr>
        </p:nvSpPr>
        <p:spPr/>
        <p:txBody>
          <a:bodyPr/>
          <a:lstStyle/>
          <a:p>
            <a:r>
              <a:rPr lang="ru-RU" dirty="0">
                <a:latin typeface="Times New Roman" panose="02020603050405020304" pitchFamily="18" charset="0"/>
                <a:cs typeface="Times New Roman" panose="02020603050405020304" pitchFamily="18" charset="0"/>
              </a:rPr>
              <a:t>Причины</a:t>
            </a:r>
          </a:p>
        </p:txBody>
      </p:sp>
      <p:sp>
        <p:nvSpPr>
          <p:cNvPr id="3" name="Объект 2"/>
          <p:cNvSpPr>
            <a:spLocks noGrp="1"/>
          </p:cNvSpPr>
          <p:nvPr>
            <p:ph sz="half" idx="2"/>
          </p:nvPr>
        </p:nvSpPr>
        <p:spPr>
          <a:solidFill>
            <a:schemeClr val="accent3">
              <a:lumMod val="20000"/>
              <a:lumOff val="80000"/>
            </a:schemeClr>
          </a:solidFill>
        </p:spPr>
        <p:txBody>
          <a:bodyPr>
            <a:normAutofit/>
          </a:bodyPr>
          <a:lstStyle/>
          <a:p>
            <a:r>
              <a:rPr lang="ru-RU" dirty="0">
                <a:latin typeface="Times New Roman" panose="02020603050405020304" pitchFamily="18" charset="0"/>
                <a:cs typeface="Times New Roman" panose="02020603050405020304" pitchFamily="18" charset="0"/>
              </a:rPr>
              <a:t>Низкий уровень методической активности</a:t>
            </a:r>
          </a:p>
          <a:p>
            <a:r>
              <a:rPr lang="ru-RU" dirty="0">
                <a:latin typeface="Times New Roman" panose="02020603050405020304" pitchFamily="18" charset="0"/>
                <a:cs typeface="Times New Roman" panose="02020603050405020304" pitchFamily="18" charset="0"/>
              </a:rPr>
              <a:t>Недостаточная </a:t>
            </a:r>
            <a:r>
              <a:rPr lang="ru-RU" dirty="0" err="1">
                <a:latin typeface="Times New Roman" panose="02020603050405020304" pitchFamily="18" charset="0"/>
                <a:cs typeface="Times New Roman" panose="02020603050405020304" pitchFamily="18" charset="0"/>
              </a:rPr>
              <a:t>сформированность</a:t>
            </a:r>
            <a:r>
              <a:rPr lang="ru-RU" dirty="0">
                <a:latin typeface="Times New Roman" panose="02020603050405020304" pitchFamily="18" charset="0"/>
                <a:cs typeface="Times New Roman" panose="02020603050405020304" pitchFamily="18" charset="0"/>
              </a:rPr>
              <a:t> компетенций педагогических работников</a:t>
            </a:r>
          </a:p>
          <a:p>
            <a:r>
              <a:rPr lang="ru-RU" dirty="0">
                <a:latin typeface="Times New Roman" panose="02020603050405020304" pitchFamily="18" charset="0"/>
                <a:cs typeface="Times New Roman" panose="02020603050405020304" pitchFamily="18" charset="0"/>
              </a:rPr>
              <a:t>Кадровый голод</a:t>
            </a:r>
          </a:p>
        </p:txBody>
      </p:sp>
      <p:sp>
        <p:nvSpPr>
          <p:cNvPr id="6" name="Текст 5"/>
          <p:cNvSpPr>
            <a:spLocks noGrp="1"/>
          </p:cNvSpPr>
          <p:nvPr>
            <p:ph type="body" sz="quarter" idx="3"/>
          </p:nvPr>
        </p:nvSpPr>
        <p:spPr/>
        <p:txBody>
          <a:bodyPr/>
          <a:lstStyle/>
          <a:p>
            <a:r>
              <a:rPr lang="ru-RU" dirty="0">
                <a:latin typeface="Times New Roman" panose="02020603050405020304" pitchFamily="18" charset="0"/>
                <a:cs typeface="Times New Roman" panose="02020603050405020304" pitchFamily="18" charset="0"/>
              </a:rPr>
              <a:t>Следствие</a:t>
            </a:r>
          </a:p>
        </p:txBody>
      </p:sp>
      <p:sp>
        <p:nvSpPr>
          <p:cNvPr id="7" name="Объект 6"/>
          <p:cNvSpPr>
            <a:spLocks noGrp="1"/>
          </p:cNvSpPr>
          <p:nvPr>
            <p:ph sz="quarter" idx="4"/>
          </p:nvPr>
        </p:nvSpPr>
        <p:spPr>
          <a:solidFill>
            <a:schemeClr val="accent3">
              <a:lumMod val="20000"/>
              <a:lumOff val="80000"/>
            </a:schemeClr>
          </a:solidFill>
        </p:spPr>
        <p:txBody>
          <a:bodyPr/>
          <a:lstStyle/>
          <a:p>
            <a:r>
              <a:rPr lang="ru-RU" dirty="0">
                <a:latin typeface="Times New Roman" panose="02020603050405020304" pitchFamily="18" charset="0"/>
                <a:cs typeface="Times New Roman" panose="02020603050405020304" pitchFamily="18" charset="0"/>
              </a:rPr>
              <a:t>Низкие образовательные результаты</a:t>
            </a:r>
          </a:p>
          <a:p>
            <a:r>
              <a:rPr lang="ru-RU" dirty="0">
                <a:latin typeface="Times New Roman" panose="02020603050405020304" pitchFamily="18" charset="0"/>
                <a:cs typeface="Times New Roman" panose="02020603050405020304" pitchFamily="18" charset="0"/>
              </a:rPr>
              <a:t>Падение авторитета школы</a:t>
            </a:r>
          </a:p>
          <a:p>
            <a:r>
              <a:rPr lang="ru-RU" dirty="0" err="1">
                <a:latin typeface="Times New Roman" panose="02020603050405020304" pitchFamily="18" charset="0"/>
                <a:cs typeface="Times New Roman" panose="02020603050405020304" pitchFamily="18" charset="0"/>
              </a:rPr>
              <a:t>Неконкурентноспособность</a:t>
            </a:r>
            <a:r>
              <a:rPr lang="ru-RU" dirty="0">
                <a:latin typeface="Times New Roman" panose="02020603050405020304" pitchFamily="18" charset="0"/>
                <a:cs typeface="Times New Roman" panose="02020603050405020304" pitchFamily="18" charset="0"/>
              </a:rPr>
              <a:t> школы (уменьшение количества обучающихся)</a:t>
            </a:r>
          </a:p>
        </p:txBody>
      </p:sp>
      <p:sp>
        <p:nvSpPr>
          <p:cNvPr id="8" name="Стрелка вправо 7"/>
          <p:cNvSpPr/>
          <p:nvPr/>
        </p:nvSpPr>
        <p:spPr>
          <a:xfrm>
            <a:off x="4970124" y="3074995"/>
            <a:ext cx="1127464" cy="10031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758728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latin typeface="Times New Roman" panose="02020603050405020304" pitchFamily="18" charset="0"/>
                <a:cs typeface="Times New Roman" panose="02020603050405020304" pitchFamily="18" charset="0"/>
              </a:rPr>
              <a:t>Задачи:</a:t>
            </a:r>
            <a:br>
              <a:rPr lang="ru-RU" dirty="0">
                <a:latin typeface="Times New Roman" panose="02020603050405020304" pitchFamily="18" charset="0"/>
                <a:cs typeface="Times New Roman" panose="02020603050405020304" pitchFamily="18" charset="0"/>
              </a:rPr>
            </a:br>
            <a:endParaRPr lang="ru-RU" dirty="0"/>
          </a:p>
        </p:txBody>
      </p:sp>
      <p:sp>
        <p:nvSpPr>
          <p:cNvPr id="3" name="Объект 2"/>
          <p:cNvSpPr>
            <a:spLocks noGrp="1"/>
          </p:cNvSpPr>
          <p:nvPr>
            <p:ph idx="1"/>
          </p:nvPr>
        </p:nvSpPr>
        <p:spPr>
          <a:xfrm>
            <a:off x="838200" y="1690688"/>
            <a:ext cx="10515600" cy="4351338"/>
          </a:xfrm>
          <a:solidFill>
            <a:schemeClr val="accent3">
              <a:lumMod val="20000"/>
              <a:lumOff val="80000"/>
            </a:schemeClr>
          </a:solidFill>
        </p:spPr>
        <p:txBody>
          <a:bodyPr>
            <a:normAutofit/>
          </a:bodyPr>
          <a:lstStyle/>
          <a:p>
            <a:r>
              <a:rPr lang="ru-RU" dirty="0">
                <a:latin typeface="Times New Roman" panose="02020603050405020304" pitchFamily="18" charset="0"/>
                <a:cs typeface="Times New Roman" panose="02020603050405020304" pitchFamily="18" charset="0"/>
              </a:rPr>
              <a:t>выявить затруднения педагогов;</a:t>
            </a:r>
          </a:p>
          <a:p>
            <a:r>
              <a:rPr lang="ru-RU" dirty="0">
                <a:latin typeface="Times New Roman" panose="02020603050405020304" pitchFamily="18" charset="0"/>
                <a:cs typeface="Times New Roman" panose="02020603050405020304" pitchFamily="18" charset="0"/>
              </a:rPr>
              <a:t>обеспечить необходимыми </a:t>
            </a:r>
          </a:p>
          <a:p>
            <a:pPr marL="0" indent="0">
              <a:buNone/>
            </a:pPr>
            <a:r>
              <a:rPr lang="ru-RU" dirty="0">
                <a:latin typeface="Times New Roman" panose="02020603050405020304" pitchFamily="18" charset="0"/>
                <a:cs typeface="Times New Roman" panose="02020603050405020304" pitchFamily="18" charset="0"/>
              </a:rPr>
              <a:t>информационными и методическими ресурсами;</a:t>
            </a:r>
          </a:p>
          <a:p>
            <a:r>
              <a:rPr lang="ru-RU" dirty="0">
                <a:latin typeface="Times New Roman" panose="02020603050405020304" pitchFamily="18" charset="0"/>
                <a:cs typeface="Times New Roman" panose="02020603050405020304" pitchFamily="18" charset="0"/>
              </a:rPr>
              <a:t>создать мотивационные условия;</a:t>
            </a:r>
          </a:p>
          <a:p>
            <a:r>
              <a:rPr lang="ru-RU" dirty="0">
                <a:latin typeface="Times New Roman" panose="02020603050405020304" pitchFamily="18" charset="0"/>
                <a:cs typeface="Times New Roman" panose="02020603050405020304" pitchFamily="18" charset="0"/>
              </a:rPr>
              <a:t>организовать работу творческих групп;</a:t>
            </a:r>
          </a:p>
          <a:p>
            <a:r>
              <a:rPr lang="ru-RU" dirty="0">
                <a:latin typeface="Times New Roman" panose="02020603050405020304" pitchFamily="18" charset="0"/>
                <a:cs typeface="Times New Roman" panose="02020603050405020304" pitchFamily="18" charset="0"/>
              </a:rPr>
              <a:t>обеспечить реализацию индивидуальных программ профессионального роста;</a:t>
            </a:r>
          </a:p>
          <a:p>
            <a:r>
              <a:rPr lang="ru-RU" dirty="0">
                <a:latin typeface="Times New Roman" panose="02020603050405020304" pitchFamily="18" charset="0"/>
                <a:cs typeface="Times New Roman" panose="02020603050405020304" pitchFamily="18" charset="0"/>
              </a:rPr>
              <a:t>обеспечить тиражирование наиболее ценного опыта.</a:t>
            </a:r>
          </a:p>
        </p:txBody>
      </p:sp>
      <p:pic>
        <p:nvPicPr>
          <p:cNvPr id="6" name="Picture 2" descr="https://avatars.mds.yandex.net/get-images-cbir/125171/IAXhNg0Ag5eh-3XmlUj-mg3040/oc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3147" y="182870"/>
            <a:ext cx="5050654" cy="252532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2971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Мотивация</a:t>
            </a:r>
          </a:p>
        </p:txBody>
      </p:sp>
      <p:sp>
        <p:nvSpPr>
          <p:cNvPr id="3" name="Объект 2"/>
          <p:cNvSpPr>
            <a:spLocks noGrp="1"/>
          </p:cNvSpPr>
          <p:nvPr>
            <p:ph idx="1"/>
          </p:nvPr>
        </p:nvSpPr>
        <p:spPr>
          <a:xfrm>
            <a:off x="630316" y="1287263"/>
            <a:ext cx="6582051" cy="5131292"/>
          </a:xfrm>
          <a:solidFill>
            <a:schemeClr val="accent3">
              <a:lumMod val="20000"/>
              <a:lumOff val="80000"/>
            </a:schemeClr>
          </a:solidFill>
        </p:spPr>
        <p:txBody>
          <a:bodyPr>
            <a:normAutofit lnSpcReduction="10000"/>
          </a:bodyPr>
          <a:lstStyle/>
          <a:p>
            <a:pPr marL="0" lvl="0" indent="0">
              <a:buNone/>
            </a:pPr>
            <a:r>
              <a:rPr lang="ru-RU" dirty="0">
                <a:solidFill>
                  <a:srgbClr val="C00000"/>
                </a:solidFill>
                <a:latin typeface="Times New Roman" panose="02020603050405020304" pitchFamily="18" charset="0"/>
                <a:cs typeface="Times New Roman" panose="02020603050405020304" pitchFamily="18" charset="0"/>
              </a:rPr>
              <a:t>Руководитель! </a:t>
            </a:r>
            <a:r>
              <a:rPr lang="ru-RU" i="1" dirty="0">
                <a:latin typeface="Times New Roman" panose="02020603050405020304" pitchFamily="18" charset="0"/>
                <a:cs typeface="Times New Roman" panose="02020603050405020304" pitchFamily="18" charset="0"/>
              </a:rPr>
              <a:t>“Первое правило войны: делай то, что приказываешь своим людям. Не больше и не меньше!”</a:t>
            </a:r>
          </a:p>
          <a:p>
            <a:pPr marL="0" indent="0">
              <a:buNone/>
            </a:pPr>
            <a:r>
              <a:rPr lang="ru-RU" dirty="0" err="1">
                <a:latin typeface="Times New Roman" panose="02020603050405020304" pitchFamily="18" charset="0"/>
                <a:cs typeface="Times New Roman" panose="02020603050405020304" pitchFamily="18" charset="0"/>
              </a:rPr>
              <a:t>Заволока</a:t>
            </a:r>
            <a:r>
              <a:rPr lang="ru-RU" dirty="0">
                <a:latin typeface="Times New Roman" panose="02020603050405020304" pitchFamily="18" charset="0"/>
                <a:cs typeface="Times New Roman" panose="02020603050405020304" pitchFamily="18" charset="0"/>
              </a:rPr>
              <a:t> Александр Николаевич - молодой и перспективный, замотивированный и дисциплинированный человек в команде.</a:t>
            </a:r>
          </a:p>
          <a:p>
            <a:pPr marL="0" indent="0">
              <a:buNone/>
            </a:pPr>
            <a:r>
              <a:rPr lang="ru-RU" dirty="0">
                <a:latin typeface="Times New Roman" panose="02020603050405020304" pitchFamily="18" charset="0"/>
                <a:cs typeface="Times New Roman" panose="02020603050405020304" pitchFamily="18" charset="0"/>
              </a:rPr>
              <a:t>Всегда в гуще событий (ведет телеграмм-канал, сайт школы, участвовал в соревнованиях по туризму, конкурсе «Учитель года Кубани-2022»).</a:t>
            </a:r>
          </a:p>
          <a:p>
            <a:pPr marL="0" indent="0">
              <a:buNone/>
            </a:pPr>
            <a:r>
              <a:rPr lang="ru-RU" dirty="0">
                <a:latin typeface="Times New Roman" panose="02020603050405020304" pitchFamily="18" charset="0"/>
                <a:cs typeface="Times New Roman" panose="02020603050405020304" pitchFamily="18" charset="0"/>
              </a:rPr>
              <a:t>Отвечает на все рабочие вопросы подчиненных. </a:t>
            </a:r>
            <a:endParaRPr lang="ru-RU" b="1" dirty="0">
              <a:latin typeface="Times New Roman" panose="02020603050405020304" pitchFamily="18" charset="0"/>
              <a:cs typeface="Times New Roman" panose="02020603050405020304" pitchFamily="18" charset="0"/>
            </a:endParaRPr>
          </a:p>
        </p:txBody>
      </p:sp>
      <p:sp>
        <p:nvSpPr>
          <p:cNvPr id="4" name="AutoShape 2" descr="blob:https://web.telegram.org/819f6c73-cd86-48f1-bf7d-0638e01d345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blob:https://web.telegram.org/e1a19a61-b68b-4e5e-b1bf-825123709112"/>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25163" y="1786879"/>
            <a:ext cx="3750075" cy="500009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2367" y="-144463"/>
            <a:ext cx="4475086" cy="335631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36053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2992" y="-73813"/>
            <a:ext cx="10515600" cy="1325563"/>
          </a:xfrm>
        </p:spPr>
        <p:txBody>
          <a:bodyPr/>
          <a:lstStyle/>
          <a:p>
            <a:r>
              <a:rPr lang="ru-RU" dirty="0">
                <a:latin typeface="Times New Roman" panose="02020603050405020304" pitchFamily="18" charset="0"/>
                <a:cs typeface="Times New Roman" panose="02020603050405020304" pitchFamily="18" charset="0"/>
              </a:rPr>
              <a:t>Мотивация</a:t>
            </a:r>
          </a:p>
        </p:txBody>
      </p:sp>
      <p:sp>
        <p:nvSpPr>
          <p:cNvPr id="3" name="Объект 2"/>
          <p:cNvSpPr>
            <a:spLocks noGrp="1"/>
          </p:cNvSpPr>
          <p:nvPr>
            <p:ph idx="1"/>
          </p:nvPr>
        </p:nvSpPr>
        <p:spPr>
          <a:xfrm>
            <a:off x="1731146" y="1083076"/>
            <a:ext cx="9622654" cy="5370989"/>
          </a:xfrm>
          <a:solidFill>
            <a:schemeClr val="accent3">
              <a:lumMod val="20000"/>
              <a:lumOff val="80000"/>
            </a:schemeClr>
          </a:solidFill>
        </p:spPr>
        <p:txBody>
          <a:bodyPr>
            <a:noAutofit/>
          </a:bodyPr>
          <a:lstStyle/>
          <a:p>
            <a:pPr marL="0" indent="0">
              <a:buNone/>
            </a:pPr>
            <a:r>
              <a:rPr lang="ru-RU" sz="1800" dirty="0">
                <a:latin typeface="Times New Roman" panose="02020603050405020304" pitchFamily="18" charset="0"/>
                <a:cs typeface="Times New Roman" panose="02020603050405020304" pitchFamily="18" charset="0"/>
              </a:rPr>
              <a:t>Мотивация - это желание работать. Замотивировать сотрудника - значит предложить ему цель, ради которой он станет трудиться. Бывает материальная и символическая. </a:t>
            </a:r>
          </a:p>
          <a:p>
            <a:pPr marL="0" indent="0">
              <a:buNone/>
            </a:pPr>
            <a:r>
              <a:rPr lang="ru-RU" sz="2000" b="1" dirty="0">
                <a:solidFill>
                  <a:srgbClr val="C00000"/>
                </a:solidFill>
                <a:latin typeface="Times New Roman" panose="02020603050405020304" pitchFamily="18" charset="0"/>
                <a:cs typeface="Times New Roman" panose="02020603050405020304" pitchFamily="18" charset="0"/>
              </a:rPr>
              <a:t>Материальная мотивация:  </a:t>
            </a:r>
            <a:endParaRPr lang="ru-RU" sz="2000" dirty="0">
              <a:solidFill>
                <a:srgbClr val="C00000"/>
              </a:solidFill>
              <a:latin typeface="Times New Roman" panose="02020603050405020304" pitchFamily="18" charset="0"/>
              <a:cs typeface="Times New Roman" panose="02020603050405020304" pitchFamily="18" charset="0"/>
            </a:endParaRPr>
          </a:p>
          <a:p>
            <a:r>
              <a:rPr lang="ru-RU" sz="1800" b="1" dirty="0">
                <a:latin typeface="Times New Roman" panose="02020603050405020304" pitchFamily="18" charset="0"/>
                <a:cs typeface="Times New Roman" panose="02020603050405020304" pitchFamily="18" charset="0"/>
              </a:rPr>
              <a:t>деньги.</a:t>
            </a:r>
            <a:r>
              <a:rPr lang="ru-RU" sz="1800" dirty="0">
                <a:latin typeface="Times New Roman" panose="02020603050405020304" pitchFamily="18" charset="0"/>
                <a:cs typeface="Times New Roman" panose="02020603050405020304" pitchFamily="18" charset="0"/>
              </a:rPr>
              <a:t> Это самый мощный </a:t>
            </a:r>
            <a:r>
              <a:rPr lang="ru-RU" sz="1800" dirty="0" err="1">
                <a:latin typeface="Times New Roman" panose="02020603050405020304" pitchFamily="18" charset="0"/>
                <a:cs typeface="Times New Roman" panose="02020603050405020304" pitchFamily="18" charset="0"/>
              </a:rPr>
              <a:t>мотиватор</a:t>
            </a:r>
            <a:r>
              <a:rPr lang="ru-RU" sz="1800" dirty="0">
                <a:latin typeface="Times New Roman" panose="02020603050405020304" pitchFamily="18" charset="0"/>
                <a:cs typeface="Times New Roman" panose="02020603050405020304" pitchFamily="18" charset="0"/>
              </a:rPr>
              <a:t> в мире. Можно сколько угодно кормить учителя баснями о великой цели, но за копейки он работать не будет. Сама по себе большая зарплата - не </a:t>
            </a:r>
            <a:r>
              <a:rPr lang="ru-RU" sz="1800" dirty="0" err="1">
                <a:latin typeface="Times New Roman" panose="02020603050405020304" pitchFamily="18" charset="0"/>
                <a:cs typeface="Times New Roman" panose="02020603050405020304" pitchFamily="18" charset="0"/>
              </a:rPr>
              <a:t>мотиватор</a:t>
            </a:r>
            <a:r>
              <a:rPr lang="ru-RU" sz="1800" dirty="0">
                <a:latin typeface="Times New Roman" panose="02020603050405020304" pitchFamily="18" charset="0"/>
                <a:cs typeface="Times New Roman" panose="02020603050405020304" pitchFamily="18" charset="0"/>
              </a:rPr>
              <a:t>, к любым деньгам быстро привыкают. Деньги начинают мотивировать, когда работник чувствует связь между хорошей работой и суммой на банковском счете. Поработал ударно - получил премию. </a:t>
            </a:r>
          </a:p>
          <a:p>
            <a:r>
              <a:rPr lang="ru-RU" sz="1800" b="1" dirty="0">
                <a:latin typeface="Times New Roman" panose="02020603050405020304" pitchFamily="18" charset="0"/>
                <a:cs typeface="Times New Roman" panose="02020603050405020304" pitchFamily="18" charset="0"/>
              </a:rPr>
              <a:t>карьера.</a:t>
            </a:r>
            <a:r>
              <a:rPr lang="ru-RU" sz="1800" dirty="0">
                <a:latin typeface="Times New Roman" panose="02020603050405020304" pitchFamily="18" charset="0"/>
                <a:cs typeface="Times New Roman" panose="02020603050405020304" pitchFamily="18" charset="0"/>
              </a:rPr>
              <a:t> В принципе это тоже деньги, но с примесью статуса. </a:t>
            </a:r>
          </a:p>
          <a:p>
            <a:r>
              <a:rPr lang="ru-RU" sz="1800" b="1" dirty="0">
                <a:latin typeface="Times New Roman" panose="02020603050405020304" pitchFamily="18" charset="0"/>
                <a:cs typeface="Times New Roman" panose="02020603050405020304" pitchFamily="18" charset="0"/>
              </a:rPr>
              <a:t>бонусы и привилегии.</a:t>
            </a:r>
            <a:r>
              <a:rPr lang="ru-RU" sz="1800" dirty="0">
                <a:latin typeface="Times New Roman" panose="02020603050405020304" pitchFamily="18" charset="0"/>
                <a:cs typeface="Times New Roman" panose="02020603050405020304" pitchFamily="18" charset="0"/>
              </a:rPr>
              <a:t> Компенсация стоимости проезда, питание, корпоративная сотовая связь </a:t>
            </a:r>
          </a:p>
          <a:p>
            <a:pPr marL="0" indent="0">
              <a:buNone/>
            </a:pPr>
            <a:r>
              <a:rPr lang="ru-RU" sz="2000" b="1" dirty="0">
                <a:solidFill>
                  <a:srgbClr val="C00000"/>
                </a:solidFill>
                <a:latin typeface="Times New Roman" panose="02020603050405020304" pitchFamily="18" charset="0"/>
                <a:cs typeface="Times New Roman" panose="02020603050405020304" pitchFamily="18" charset="0"/>
              </a:rPr>
              <a:t>Символическая мотивация:  </a:t>
            </a:r>
            <a:endParaRPr lang="ru-RU" sz="2000" dirty="0">
              <a:solidFill>
                <a:srgbClr val="C00000"/>
              </a:solidFill>
              <a:latin typeface="Times New Roman" panose="02020603050405020304" pitchFamily="18" charset="0"/>
              <a:cs typeface="Times New Roman" panose="02020603050405020304" pitchFamily="18" charset="0"/>
            </a:endParaRPr>
          </a:p>
          <a:p>
            <a:r>
              <a:rPr lang="ru-RU" sz="1800" b="1" dirty="0">
                <a:latin typeface="Times New Roman" panose="02020603050405020304" pitchFamily="18" charset="0"/>
                <a:cs typeface="Times New Roman" panose="02020603050405020304" pitchFamily="18" charset="0"/>
              </a:rPr>
              <a:t>вклад в общее дело.</a:t>
            </a:r>
            <a:r>
              <a:rPr lang="ru-RU" sz="1800" dirty="0">
                <a:latin typeface="Times New Roman" panose="02020603050405020304" pitchFamily="18" charset="0"/>
                <a:cs typeface="Times New Roman" panose="02020603050405020304" pitchFamily="18" charset="0"/>
              </a:rPr>
              <a:t> Когда сотрудник чувствует, что от него что-то зависит, к нему прислушиваются, его идеи воплощаются в жизнь, это сильно повышает эффективность работы;</a:t>
            </a:r>
          </a:p>
          <a:p>
            <a:r>
              <a:rPr lang="ru-RU" sz="1800" b="1" dirty="0">
                <a:latin typeface="Times New Roman" panose="02020603050405020304" pitchFamily="18" charset="0"/>
                <a:cs typeface="Times New Roman" panose="02020603050405020304" pitchFamily="18" charset="0"/>
              </a:rPr>
              <a:t>командный дух.</a:t>
            </a:r>
            <a:r>
              <a:rPr lang="ru-RU" sz="1800" dirty="0">
                <a:latin typeface="Times New Roman" panose="02020603050405020304" pitchFamily="18" charset="0"/>
                <a:cs typeface="Times New Roman" panose="02020603050405020304" pitchFamily="18" charset="0"/>
              </a:rPr>
              <a:t> Если работник понимает, что коллектив - его вторая семья, он старается больше. Отшельники и одиночки работают менее эффективно бывают и исключения;</a:t>
            </a:r>
          </a:p>
          <a:p>
            <a:r>
              <a:rPr lang="ru-RU" sz="1800" b="1" dirty="0">
                <a:latin typeface="Times New Roman" panose="02020603050405020304" pitchFamily="18" charset="0"/>
                <a:cs typeface="Times New Roman" panose="02020603050405020304" pitchFamily="18" charset="0"/>
              </a:rPr>
              <a:t>простое человеческое спасибо.</a:t>
            </a:r>
            <a:r>
              <a:rPr lang="ru-RU" sz="1800" dirty="0">
                <a:latin typeface="Times New Roman" panose="02020603050405020304" pitchFamily="18" charset="0"/>
                <a:cs typeface="Times New Roman" panose="02020603050405020304" pitchFamily="18" charset="0"/>
              </a:rPr>
              <a:t> Похвалы за успешную работу, одобрение руководителя и коллег мотивирует не по-детски. </a:t>
            </a:r>
          </a:p>
        </p:txBody>
      </p:sp>
      <p:pic>
        <p:nvPicPr>
          <p:cNvPr id="6" name="Рисунок 5" descr="https://e7.pngegg.com/pngimages/848/787/png-clipart-animated-red-exclamation-point-illustration-exclamation-mark-sign-cartoon-exclamation-mark-cartoon-character-food.png"/>
          <p:cNvPicPr/>
          <p:nvPr/>
        </p:nvPicPr>
        <p:blipFill rotWithShape="1">
          <a:blip r:embed="rId2" cstate="print">
            <a:extLst>
              <a:ext uri="{28A0092B-C50C-407E-A947-70E740481C1C}">
                <a14:useLocalDpi xmlns:a14="http://schemas.microsoft.com/office/drawing/2010/main" val="0"/>
              </a:ext>
            </a:extLst>
          </a:blip>
          <a:srcRect l="31814" r="25491" b="2571"/>
          <a:stretch/>
        </p:blipFill>
        <p:spPr bwMode="auto">
          <a:xfrm>
            <a:off x="5149048" y="4101483"/>
            <a:ext cx="449803" cy="801357"/>
          </a:xfrm>
          <a:prstGeom prst="rect">
            <a:avLst/>
          </a:prstGeom>
          <a:noFill/>
          <a:ln>
            <a:noFill/>
          </a:ln>
          <a:extLst>
            <a:ext uri="{53640926-AAD7-44D8-BBD7-CCE9431645EC}">
              <a14:shadowObscured xmlns:a14="http://schemas.microsoft.com/office/drawing/2010/main"/>
            </a:ext>
          </a:extLst>
        </p:spPr>
      </p:pic>
      <p:pic>
        <p:nvPicPr>
          <p:cNvPr id="5" name="Рисунок 4" descr="https://e7.pngegg.com/pngimages/81/490/png-clipart-human-beside-question-mark-icon-scalable-graphics-question-computer-file-question-mark-text-computer-wallpaper.png"/>
          <p:cNvPicPr/>
          <p:nvPr/>
        </p:nvPicPr>
        <p:blipFill rotWithShape="1">
          <a:blip r:embed="rId3" cstate="print">
            <a:extLst>
              <a:ext uri="{28A0092B-C50C-407E-A947-70E740481C1C}">
                <a14:useLocalDpi xmlns:a14="http://schemas.microsoft.com/office/drawing/2010/main" val="0"/>
              </a:ext>
            </a:extLst>
          </a:blip>
          <a:srcRect l="20345" r="8445"/>
          <a:stretch/>
        </p:blipFill>
        <p:spPr bwMode="auto">
          <a:xfrm>
            <a:off x="5024761" y="1642369"/>
            <a:ext cx="423742" cy="54827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38201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7937"/>
            <a:ext cx="10515600" cy="897585"/>
          </a:xfrm>
        </p:spPr>
        <p:txBody>
          <a:bodyPr>
            <a:normAutofit/>
          </a:bodyPr>
          <a:lstStyle/>
          <a:p>
            <a:r>
              <a:rPr lang="ru-RU" dirty="0">
                <a:latin typeface="Times New Roman" panose="02020603050405020304" pitchFamily="18" charset="0"/>
                <a:cs typeface="Times New Roman" panose="02020603050405020304" pitchFamily="18" charset="0"/>
              </a:rPr>
              <a:t>Создаем настоящую команду</a:t>
            </a:r>
          </a:p>
        </p:txBody>
      </p:sp>
      <p:sp>
        <p:nvSpPr>
          <p:cNvPr id="3" name="Объект 2"/>
          <p:cNvSpPr>
            <a:spLocks noGrp="1"/>
          </p:cNvSpPr>
          <p:nvPr>
            <p:ph idx="1"/>
          </p:nvPr>
        </p:nvSpPr>
        <p:spPr>
          <a:xfrm>
            <a:off x="758301" y="834501"/>
            <a:ext cx="10515600" cy="4030462"/>
          </a:xfrm>
          <a:solidFill>
            <a:schemeClr val="accent3">
              <a:lumMod val="20000"/>
              <a:lumOff val="80000"/>
            </a:schemeClr>
          </a:solidFill>
        </p:spPr>
        <p:txBody>
          <a:bodyPr>
            <a:normAutofit/>
          </a:bodyPr>
          <a:lstStyle/>
          <a:p>
            <a:r>
              <a:rPr lang="ru-RU" sz="1800" b="1" dirty="0">
                <a:latin typeface="Times New Roman" panose="02020603050405020304" pitchFamily="18" charset="0"/>
                <a:cs typeface="Times New Roman" panose="02020603050405020304" pitchFamily="18" charset="0"/>
              </a:rPr>
              <a:t>Поставили перед сотрудниками общую цель (Повысить качество образования, добиться исключения из списков ШНОР).</a:t>
            </a:r>
            <a:r>
              <a:rPr lang="ru-RU" sz="1800" dirty="0">
                <a:latin typeface="Times New Roman" panose="02020603050405020304" pitchFamily="18" charset="0"/>
                <a:cs typeface="Times New Roman" panose="02020603050405020304" pitchFamily="18" charset="0"/>
              </a:rPr>
              <a:t> Работники стали  понимать, что если каждый будет тянуть одеяло на себя, общий результат от этого проиграет. Для этого грамотно распределите между сотрудниками обязанности (создали творческие группы). Каждый отвечает за свой участок работы.</a:t>
            </a:r>
          </a:p>
          <a:p>
            <a:r>
              <a:rPr lang="ru-RU" sz="1800" b="1" dirty="0">
                <a:latin typeface="Times New Roman" panose="02020603050405020304" pitchFamily="18" charset="0"/>
                <a:cs typeface="Times New Roman" panose="02020603050405020304" pitchFamily="18" charset="0"/>
              </a:rPr>
              <a:t>Разработали систему корпоративных ценностей.</a:t>
            </a:r>
            <a:r>
              <a:rPr lang="ru-RU" sz="1800" dirty="0">
                <a:latin typeface="Times New Roman" panose="02020603050405020304" pitchFamily="18" charset="0"/>
                <a:cs typeface="Times New Roman" panose="02020603050405020304" pitchFamily="18" charset="0"/>
              </a:rPr>
              <a:t> Лозунг:  «Качество - это поднятие авторитета школы, ее </a:t>
            </a:r>
            <a:r>
              <a:rPr lang="ru-RU" sz="1800" dirty="0" err="1">
                <a:latin typeface="Times New Roman" panose="02020603050405020304" pitchFamily="18" charset="0"/>
                <a:cs typeface="Times New Roman" panose="02020603050405020304" pitchFamily="18" charset="0"/>
              </a:rPr>
              <a:t>конкурентноспособности</a:t>
            </a:r>
            <a:r>
              <a:rPr lang="ru-RU" sz="1800" dirty="0">
                <a:latin typeface="Times New Roman" panose="02020603050405020304" pitchFamily="18" charset="0"/>
                <a:cs typeface="Times New Roman" panose="02020603050405020304" pitchFamily="18" charset="0"/>
              </a:rPr>
              <a:t>».</a:t>
            </a:r>
          </a:p>
          <a:p>
            <a:r>
              <a:rPr lang="ru-RU" sz="1800" b="1" dirty="0">
                <a:latin typeface="Times New Roman" panose="02020603050405020304" pitchFamily="18" charset="0"/>
                <a:cs typeface="Times New Roman" panose="02020603050405020304" pitchFamily="18" charset="0"/>
              </a:rPr>
              <a:t>Проводили совместный досуг.</a:t>
            </a:r>
            <a:r>
              <a:rPr lang="ru-RU" sz="1800" dirty="0">
                <a:latin typeface="Times New Roman" panose="02020603050405020304" pitchFamily="18" charset="0"/>
                <a:cs typeface="Times New Roman" panose="02020603050405020304" pitchFamily="18" charset="0"/>
              </a:rPr>
              <a:t> (Спортивные мероприятия, игры, выезды на природу).</a:t>
            </a:r>
          </a:p>
          <a:p>
            <a:r>
              <a:rPr lang="ru-RU" sz="1800" b="1" dirty="0">
                <a:latin typeface="Times New Roman" panose="02020603050405020304" pitchFamily="18" charset="0"/>
                <a:cs typeface="Times New Roman" panose="02020603050405020304" pitchFamily="18" charset="0"/>
              </a:rPr>
              <a:t>Проводили планерки, летучки, совещания и оперативки в системе.</a:t>
            </a:r>
            <a:r>
              <a:rPr lang="ru-RU" sz="1800" dirty="0">
                <a:latin typeface="Times New Roman" panose="02020603050405020304" pitchFamily="18" charset="0"/>
                <a:cs typeface="Times New Roman" panose="02020603050405020304" pitchFamily="18" charset="0"/>
              </a:rPr>
              <a:t> Чем больше мы общались  напрямую с коллективом, тем лучше. На совещаниях давали высказаться всем желающим, дорожили каждым мнением.  </a:t>
            </a:r>
          </a:p>
        </p:txBody>
      </p:sp>
      <p:sp>
        <p:nvSpPr>
          <p:cNvPr id="4" name="AutoShape 2" descr="blob:https://web.telegram.org/819f6c73-cd86-48f1-bf7d-0638e01d345d"/>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blob:https://web.telegram.org/819f6c73-cd86-48f1-bf7d-0638e01d345d"/>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33330" y="3615168"/>
            <a:ext cx="3911353" cy="2933515"/>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7" name="AutoShape 6" descr="blob:https://web.telegram.org/2194d8ac-bd6d-4837-a6ff-182988006f6d"/>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AutoShape 8" descr="blob:https://web.telegram.org/2194d8ac-bd6d-4837-a6ff-182988006f6d"/>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9" name="Рисунок 8"/>
          <p:cNvPicPr>
            <a:picLocks noChangeAspect="1"/>
          </p:cNvPicPr>
          <p:nvPr/>
        </p:nvPicPr>
        <p:blipFill rotWithShape="1">
          <a:blip r:embed="rId3" cstate="print">
            <a:extLst>
              <a:ext uri="{28A0092B-C50C-407E-A947-70E740481C1C}">
                <a14:useLocalDpi xmlns:a14="http://schemas.microsoft.com/office/drawing/2010/main" val="0"/>
              </a:ext>
            </a:extLst>
          </a:blip>
          <a:srcRect b="28241"/>
          <a:stretch/>
        </p:blipFill>
        <p:spPr>
          <a:xfrm>
            <a:off x="7004481" y="3615168"/>
            <a:ext cx="3222779" cy="3000563"/>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2696350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23278" y="292963"/>
            <a:ext cx="10430522" cy="1397725"/>
          </a:xfrm>
        </p:spPr>
        <p:txBody>
          <a:bodyPr/>
          <a:lstStyle/>
          <a:p>
            <a:endParaRPr lang="ru-RU" dirty="0"/>
          </a:p>
        </p:txBody>
      </p:sp>
      <p:sp>
        <p:nvSpPr>
          <p:cNvPr id="3" name="Объект 2"/>
          <p:cNvSpPr>
            <a:spLocks noGrp="1"/>
          </p:cNvSpPr>
          <p:nvPr>
            <p:ph idx="1"/>
          </p:nvPr>
        </p:nvSpPr>
        <p:spPr>
          <a:xfrm>
            <a:off x="656948" y="292963"/>
            <a:ext cx="10696852" cy="6303146"/>
          </a:xfrm>
          <a:solidFill>
            <a:schemeClr val="accent3">
              <a:lumMod val="20000"/>
              <a:lumOff val="80000"/>
            </a:schemeClr>
          </a:solidFill>
        </p:spPr>
        <p:txBody>
          <a:bodyPr>
            <a:normAutofit fontScale="25000" lnSpcReduction="20000"/>
          </a:bodyPr>
          <a:lstStyle/>
          <a:p>
            <a:pPr marL="0" indent="0">
              <a:buNone/>
            </a:pPr>
            <a:r>
              <a:rPr lang="ru-RU" b="1" dirty="0"/>
              <a:t> </a:t>
            </a:r>
            <a:r>
              <a:rPr lang="ru-RU" sz="11200" b="1" dirty="0">
                <a:latin typeface="Times New Roman" panose="02020603050405020304" pitchFamily="18" charset="0"/>
                <a:cs typeface="Times New Roman" panose="02020603050405020304" pitchFamily="18" charset="0"/>
              </a:rPr>
              <a:t>Формы работы по методическому сопровождению</a:t>
            </a:r>
          </a:p>
          <a:p>
            <a:pPr marL="0" indent="0">
              <a:buNone/>
            </a:pPr>
            <a:r>
              <a:rPr lang="ru-RU" sz="6400" b="1" dirty="0">
                <a:latin typeface="Times New Roman" panose="02020603050405020304" pitchFamily="18" charset="0"/>
                <a:cs typeface="Times New Roman" panose="02020603050405020304" pitchFamily="18" charset="0"/>
              </a:rPr>
              <a:t>I. Индивидуальные:</a:t>
            </a:r>
            <a:endParaRPr lang="ru-RU" sz="6400" dirty="0">
              <a:latin typeface="Times New Roman" panose="02020603050405020304" pitchFamily="18" charset="0"/>
              <a:cs typeface="Times New Roman" panose="02020603050405020304" pitchFamily="18" charset="0"/>
            </a:endParaRPr>
          </a:p>
          <a:p>
            <a:r>
              <a:rPr lang="ru-RU" sz="6400" dirty="0">
                <a:latin typeface="Times New Roman" panose="02020603050405020304" pitchFamily="18" charset="0"/>
                <a:cs typeface="Times New Roman" panose="02020603050405020304" pitchFamily="18" charset="0"/>
              </a:rPr>
              <a:t>изучение информационных запросов и методических дефицитов педагогических кадров,</a:t>
            </a:r>
          </a:p>
          <a:p>
            <a:r>
              <a:rPr lang="ru-RU" sz="6400" dirty="0">
                <a:latin typeface="Times New Roman" panose="02020603050405020304" pitchFamily="18" charset="0"/>
                <a:cs typeface="Times New Roman" panose="02020603050405020304" pitchFamily="18" charset="0"/>
              </a:rPr>
              <a:t>организация индивидуальных консультаций,</a:t>
            </a:r>
          </a:p>
          <a:p>
            <a:r>
              <a:rPr lang="ru-RU" sz="6400" dirty="0">
                <a:latin typeface="Times New Roman" panose="02020603050405020304" pitchFamily="18" charset="0"/>
                <a:cs typeface="Times New Roman" panose="02020603050405020304" pitchFamily="18" charset="0"/>
              </a:rPr>
              <a:t>оказание помощи молодым специалистам,</a:t>
            </a:r>
          </a:p>
          <a:p>
            <a:r>
              <a:rPr lang="ru-RU" sz="6400" dirty="0">
                <a:latin typeface="Times New Roman" panose="02020603050405020304" pitchFamily="18" charset="0"/>
                <a:cs typeface="Times New Roman" panose="02020603050405020304" pitchFamily="18" charset="0"/>
              </a:rPr>
              <a:t>самообразование учителя,</a:t>
            </a:r>
          </a:p>
          <a:p>
            <a:r>
              <a:rPr lang="ru-RU" sz="6400" dirty="0">
                <a:latin typeface="Times New Roman" panose="02020603050405020304" pitchFamily="18" charset="0"/>
                <a:cs typeface="Times New Roman" panose="02020603050405020304" pitchFamily="18" charset="0"/>
              </a:rPr>
              <a:t>работа учителя над личной методической темой,</a:t>
            </a:r>
          </a:p>
          <a:p>
            <a:r>
              <a:rPr lang="ru-RU" sz="6400" dirty="0">
                <a:latin typeface="Times New Roman" panose="02020603050405020304" pitchFamily="18" charset="0"/>
                <a:cs typeface="Times New Roman" panose="02020603050405020304" pitchFamily="18" charset="0"/>
              </a:rPr>
              <a:t>обобщение педагогического опыта учителей,</a:t>
            </a:r>
          </a:p>
          <a:p>
            <a:r>
              <a:rPr lang="ru-RU" sz="6400" dirty="0">
                <a:latin typeface="Times New Roman" panose="02020603050405020304" pitchFamily="18" charset="0"/>
                <a:cs typeface="Times New Roman" panose="02020603050405020304" pitchFamily="18" charset="0"/>
              </a:rPr>
              <a:t>аттестация педагогических работников, как мотивационная основа деятельности педагога и развития его профессиональной компетентности,   </a:t>
            </a:r>
          </a:p>
          <a:p>
            <a:r>
              <a:rPr lang="ru-RU" sz="6400" i="1" dirty="0">
                <a:latin typeface="Times New Roman" panose="02020603050405020304" pitchFamily="18" charset="0"/>
                <a:cs typeface="Times New Roman" panose="02020603050405020304" pitchFamily="18" charset="0"/>
              </a:rPr>
              <a:t>психолого-педагогическая поддержка</a:t>
            </a:r>
            <a:r>
              <a:rPr lang="ru-RU" sz="6400" dirty="0">
                <a:latin typeface="Times New Roman" panose="02020603050405020304" pitchFamily="18" charset="0"/>
                <a:cs typeface="Times New Roman" panose="02020603050405020304" pitchFamily="18" charset="0"/>
              </a:rPr>
              <a:t>.</a:t>
            </a:r>
          </a:p>
          <a:p>
            <a:pPr marL="0" indent="0">
              <a:buNone/>
            </a:pPr>
            <a:r>
              <a:rPr lang="ru-RU" sz="6400" b="1" dirty="0">
                <a:latin typeface="Times New Roman" panose="02020603050405020304" pitchFamily="18" charset="0"/>
                <a:cs typeface="Times New Roman" panose="02020603050405020304" pitchFamily="18" charset="0"/>
              </a:rPr>
              <a:t>II. Коллективные:</a:t>
            </a:r>
            <a:endParaRPr lang="ru-RU" sz="6400" dirty="0">
              <a:latin typeface="Times New Roman" panose="02020603050405020304" pitchFamily="18" charset="0"/>
              <a:cs typeface="Times New Roman" panose="02020603050405020304" pitchFamily="18" charset="0"/>
            </a:endParaRPr>
          </a:p>
          <a:p>
            <a:r>
              <a:rPr lang="ru-RU" sz="6400" dirty="0">
                <a:latin typeface="Times New Roman" panose="02020603050405020304" pitchFamily="18" charset="0"/>
                <a:cs typeface="Times New Roman" panose="02020603050405020304" pitchFamily="18" charset="0"/>
              </a:rPr>
              <a:t>организация и проведение мастер-классов, теоретических семинаров, семинаров-практикумов,</a:t>
            </a:r>
          </a:p>
          <a:p>
            <a:r>
              <a:rPr lang="ru-RU" sz="6400" dirty="0">
                <a:latin typeface="Times New Roman" panose="02020603050405020304" pitchFamily="18" charset="0"/>
                <a:cs typeface="Times New Roman" panose="02020603050405020304" pitchFamily="18" charset="0"/>
              </a:rPr>
              <a:t>работа в составе методических объединений учителей,</a:t>
            </a:r>
          </a:p>
          <a:p>
            <a:r>
              <a:rPr lang="ru-RU" sz="6400" dirty="0">
                <a:latin typeface="Times New Roman" panose="02020603050405020304" pitchFamily="18" charset="0"/>
                <a:cs typeface="Times New Roman" panose="02020603050405020304" pitchFamily="18" charset="0"/>
              </a:rPr>
              <a:t>работа в составе творческих групп учителей,</a:t>
            </a:r>
          </a:p>
          <a:p>
            <a:r>
              <a:rPr lang="ru-RU" sz="6400" dirty="0">
                <a:latin typeface="Times New Roman" panose="02020603050405020304" pitchFamily="18" charset="0"/>
                <a:cs typeface="Times New Roman" panose="02020603050405020304" pitchFamily="18" charset="0"/>
              </a:rPr>
              <a:t>ознакомление с новыми педагогическими технологиями,</a:t>
            </a:r>
          </a:p>
          <a:p>
            <a:r>
              <a:rPr lang="ru-RU" sz="6400" dirty="0">
                <a:latin typeface="Times New Roman" panose="02020603050405020304" pitchFamily="18" charset="0"/>
                <a:cs typeface="Times New Roman" panose="02020603050405020304" pitchFamily="18" charset="0"/>
              </a:rPr>
              <a:t>организация групповых консультаций,</a:t>
            </a:r>
          </a:p>
          <a:p>
            <a:r>
              <a:rPr lang="ru-RU" sz="8000" b="1" dirty="0">
                <a:latin typeface="Times New Roman" panose="02020603050405020304" pitchFamily="18" charset="0"/>
                <a:cs typeface="Times New Roman" panose="02020603050405020304" pitchFamily="18" charset="0"/>
              </a:rPr>
              <a:t>проведение методических недель.</a:t>
            </a:r>
          </a:p>
        </p:txBody>
      </p:sp>
    </p:spTree>
    <p:extLst>
      <p:ext uri="{BB962C8B-B14F-4D97-AF65-F5344CB8AC3E}">
        <p14:creationId xmlns:p14="http://schemas.microsoft.com/office/powerpoint/2010/main" val="21554433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43935"/>
            <a:ext cx="10515600" cy="826078"/>
          </a:xfrm>
          <a:solidFill>
            <a:schemeClr val="accent3">
              <a:lumMod val="20000"/>
              <a:lumOff val="80000"/>
            </a:schemeClr>
          </a:solidFill>
        </p:spPr>
        <p:txBody>
          <a:bodyPr>
            <a:normAutofit fontScale="90000"/>
          </a:bodyPr>
          <a:lstStyle/>
          <a:p>
            <a:pPr lvl="0"/>
            <a:r>
              <a:rPr lang="ru-RU" sz="2700" dirty="0">
                <a:latin typeface="Times New Roman" panose="02020603050405020304" pitchFamily="18" charset="0"/>
                <a:cs typeface="Times New Roman" panose="02020603050405020304" pitchFamily="18" charset="0"/>
              </a:rPr>
              <a:t>Методическая неделя</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a:t>
            </a:r>
            <a:r>
              <a:rPr lang="ru-RU" sz="2700" dirty="0">
                <a:latin typeface="Times New Roman" panose="02020603050405020304" pitchFamily="18" charset="0"/>
                <a:ea typeface="Times New Roman" panose="02020603050405020304" pitchFamily="18" charset="0"/>
                <a:cs typeface="Times New Roman" panose="02020603050405020304" pitchFamily="18" charset="0"/>
              </a:rPr>
              <a:t>План проведения методической недели «Секреты тем самообразования»)</a:t>
            </a:r>
            <a:br>
              <a:rPr lang="ru-RU" sz="1600" dirty="0">
                <a:latin typeface="Arial" panose="020B0604020202020204" pitchFamily="34" charset="0"/>
              </a:rPr>
            </a:br>
            <a:endParaRPr lang="ru-RU" sz="1600" dirty="0">
              <a:latin typeface="Times New Roman" panose="02020603050405020304" pitchFamily="18" charset="0"/>
              <a:cs typeface="Times New Roman" panose="02020603050405020304"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79048174"/>
              </p:ext>
            </p:extLst>
          </p:nvPr>
        </p:nvGraphicFramePr>
        <p:xfrm>
          <a:off x="-1" y="869950"/>
          <a:ext cx="12192000" cy="5988050"/>
        </p:xfrm>
        <a:graphic>
          <a:graphicData uri="http://schemas.openxmlformats.org/drawingml/2006/table">
            <a:tbl>
              <a:tblPr firstRow="1" firstCol="1" bandRow="1">
                <a:tableStyleId>{5C22544A-7EE6-4342-B048-85BDC9FD1C3A}</a:tableStyleId>
              </a:tblPr>
              <a:tblGrid>
                <a:gridCol w="1313896">
                  <a:extLst>
                    <a:ext uri="{9D8B030D-6E8A-4147-A177-3AD203B41FA5}">
                      <a16:colId xmlns:a16="http://schemas.microsoft.com/office/drawing/2014/main" val="20000"/>
                    </a:ext>
                  </a:extLst>
                </a:gridCol>
                <a:gridCol w="6280351">
                  <a:extLst>
                    <a:ext uri="{9D8B030D-6E8A-4147-A177-3AD203B41FA5}">
                      <a16:colId xmlns:a16="http://schemas.microsoft.com/office/drawing/2014/main" val="20001"/>
                    </a:ext>
                  </a:extLst>
                </a:gridCol>
                <a:gridCol w="1133051">
                  <a:extLst>
                    <a:ext uri="{9D8B030D-6E8A-4147-A177-3AD203B41FA5}">
                      <a16:colId xmlns:a16="http://schemas.microsoft.com/office/drawing/2014/main" val="20002"/>
                    </a:ext>
                  </a:extLst>
                </a:gridCol>
                <a:gridCol w="1189429">
                  <a:extLst>
                    <a:ext uri="{9D8B030D-6E8A-4147-A177-3AD203B41FA5}">
                      <a16:colId xmlns:a16="http://schemas.microsoft.com/office/drawing/2014/main" val="20003"/>
                    </a:ext>
                  </a:extLst>
                </a:gridCol>
                <a:gridCol w="2275273">
                  <a:extLst>
                    <a:ext uri="{9D8B030D-6E8A-4147-A177-3AD203B41FA5}">
                      <a16:colId xmlns:a16="http://schemas.microsoft.com/office/drawing/2014/main" val="20004"/>
                    </a:ext>
                  </a:extLst>
                </a:gridCol>
              </a:tblGrid>
              <a:tr h="431063">
                <a:tc>
                  <a:txBody>
                    <a:bodyPr/>
                    <a:lstStyle/>
                    <a:p>
                      <a:pPr>
                        <a:spcAft>
                          <a:spcPts val="0"/>
                        </a:spcAft>
                        <a:tabLst>
                          <a:tab pos="4000500" algn="l"/>
                        </a:tabLst>
                      </a:pPr>
                      <a:r>
                        <a:rPr lang="ru-RU" sz="1400" dirty="0">
                          <a:effectLst/>
                          <a:latin typeface="Times New Roman" panose="02020603050405020304" pitchFamily="18" charset="0"/>
                          <a:cs typeface="Times New Roman" panose="02020603050405020304" pitchFamily="18" charset="0"/>
                        </a:rPr>
                        <a:t>День недели</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Форма, название мероприятия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Время проведения</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Место проведения</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Ответственные</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extLst>
                  <a:ext uri="{0D108BD9-81ED-4DB2-BD59-A6C34878D82A}">
                    <a16:rowId xmlns:a16="http://schemas.microsoft.com/office/drawing/2014/main" val="10000"/>
                  </a:ext>
                </a:extLst>
              </a:tr>
              <a:tr h="288047">
                <a:tc rowSpan="2">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понедельник</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Методическая оперативка</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9.00</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каб. №15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dirty="0">
                          <a:effectLst/>
                          <a:latin typeface="Times New Roman" panose="02020603050405020304" pitchFamily="18" charset="0"/>
                          <a:cs typeface="Times New Roman" panose="02020603050405020304" pitchFamily="18" charset="0"/>
                        </a:rPr>
                        <a:t>Директор школы</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extLst>
                  <a:ext uri="{0D108BD9-81ED-4DB2-BD59-A6C34878D82A}">
                    <a16:rowId xmlns:a16="http://schemas.microsoft.com/office/drawing/2014/main" val="10001"/>
                  </a:ext>
                </a:extLst>
              </a:tr>
              <a:tr h="401955">
                <a:tc vMerge="1">
                  <a:txBody>
                    <a:bodyPr/>
                    <a:lstStyle/>
                    <a:p>
                      <a:endParaRPr lang="ru-RU"/>
                    </a:p>
                  </a:txBody>
                  <a:tcPr/>
                </a:tc>
                <a:tc>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Анонс панорамы открытых уроков</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9.10</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каб. №15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dirty="0">
                          <a:effectLst/>
                          <a:latin typeface="Times New Roman" panose="02020603050405020304" pitchFamily="18" charset="0"/>
                          <a:cs typeface="Times New Roman" panose="02020603050405020304" pitchFamily="18" charset="0"/>
                        </a:rPr>
                        <a:t>Зам. директора по УМР</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extLst>
                  <a:ext uri="{0D108BD9-81ED-4DB2-BD59-A6C34878D82A}">
                    <a16:rowId xmlns:a16="http://schemas.microsoft.com/office/drawing/2014/main" val="10002"/>
                  </a:ext>
                </a:extLst>
              </a:tr>
              <a:tr h="492643">
                <a:tc rowSpan="2">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вторник</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Панорама открытых уроков по теме самообразования (учителя начальных классов, русского языка и литературы)</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8.15-8.55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По графику</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Учителя-предметники</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extLst>
                  <a:ext uri="{0D108BD9-81ED-4DB2-BD59-A6C34878D82A}">
                    <a16:rowId xmlns:a16="http://schemas.microsoft.com/office/drawing/2014/main" val="10003"/>
                  </a:ext>
                </a:extLst>
              </a:tr>
              <a:tr h="480079">
                <a:tc vMerge="1">
                  <a:txBody>
                    <a:bodyPr/>
                    <a:lstStyle/>
                    <a:p>
                      <a:endParaRPr lang="ru-RU"/>
                    </a:p>
                  </a:txBody>
                  <a:tcPr/>
                </a:tc>
                <a:tc>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Психологический тренинг «Слагаемые педагогического мастерства»</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14.00</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каб. №15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dirty="0">
                          <a:effectLst/>
                          <a:latin typeface="Times New Roman" panose="02020603050405020304" pitchFamily="18" charset="0"/>
                          <a:cs typeface="Times New Roman" panose="02020603050405020304" pitchFamily="18" charset="0"/>
                        </a:rPr>
                        <a:t>Педагог-психолог</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extLst>
                  <a:ext uri="{0D108BD9-81ED-4DB2-BD59-A6C34878D82A}">
                    <a16:rowId xmlns:a16="http://schemas.microsoft.com/office/drawing/2014/main" val="10004"/>
                  </a:ext>
                </a:extLst>
              </a:tr>
              <a:tr h="768126">
                <a:tc rowSpan="2">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среда</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Панорама открытых уроков по теме самообразования (учителя математики, физики, информатики)</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dirty="0">
                          <a:effectLst/>
                          <a:latin typeface="Times New Roman" panose="02020603050405020304" pitchFamily="18" charset="0"/>
                          <a:cs typeface="Times New Roman" panose="02020603050405020304" pitchFamily="18" charset="0"/>
                        </a:rPr>
                        <a:t>8.15-8.55</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По графику</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Учителя-предметники</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extLst>
                  <a:ext uri="{0D108BD9-81ED-4DB2-BD59-A6C34878D82A}">
                    <a16:rowId xmlns:a16="http://schemas.microsoft.com/office/drawing/2014/main" val="10005"/>
                  </a:ext>
                </a:extLst>
              </a:tr>
              <a:tr h="480079">
                <a:tc vMerge="1">
                  <a:txBody>
                    <a:bodyPr/>
                    <a:lstStyle/>
                    <a:p>
                      <a:endParaRPr lang="ru-RU"/>
                    </a:p>
                  </a:txBody>
                  <a:tcPr/>
                </a:tc>
                <a:tc>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Защита проектов ШМО «Самообразование –навигатор качества»</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dirty="0">
                          <a:effectLst/>
                          <a:latin typeface="Times New Roman" panose="02020603050405020304" pitchFamily="18" charset="0"/>
                          <a:cs typeface="Times New Roman" panose="02020603050405020304" pitchFamily="18" charset="0"/>
                        </a:rPr>
                        <a:t>14.00</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каб. №15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Руководители ШМО</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extLst>
                  <a:ext uri="{0D108BD9-81ED-4DB2-BD59-A6C34878D82A}">
                    <a16:rowId xmlns:a16="http://schemas.microsoft.com/office/drawing/2014/main" val="10006"/>
                  </a:ext>
                </a:extLst>
              </a:tr>
              <a:tr h="738965">
                <a:tc rowSpan="2">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четверг</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Панорама открытых уроков по теме самообразования (учителя истории, обществознания, ИЗО, музыки, </a:t>
                      </a:r>
                      <a:r>
                        <a:rPr lang="ru-RU" sz="1600" dirty="0" err="1">
                          <a:effectLst/>
                          <a:latin typeface="Times New Roman" panose="02020603050405020304" pitchFamily="18" charset="0"/>
                          <a:cs typeface="Times New Roman" panose="02020603050405020304" pitchFamily="18" charset="0"/>
                        </a:rPr>
                        <a:t>кубановедения</a:t>
                      </a:r>
                      <a:r>
                        <a:rPr lang="ru-RU" sz="1600" dirty="0">
                          <a:effectLst/>
                          <a:latin typeface="Times New Roman" panose="02020603050405020304" pitchFamily="18" charset="0"/>
                          <a:cs typeface="Times New Roman" panose="02020603050405020304" pitchFamily="18" charset="0"/>
                        </a:rPr>
                        <a:t>, географии, биологии)</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dirty="0">
                          <a:effectLst/>
                          <a:latin typeface="Times New Roman" panose="02020603050405020304" pitchFamily="18" charset="0"/>
                          <a:cs typeface="Times New Roman" panose="02020603050405020304" pitchFamily="18" charset="0"/>
                        </a:rPr>
                        <a:t>8.15-8.55</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По графику</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Учителя-предметники</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extLst>
                  <a:ext uri="{0D108BD9-81ED-4DB2-BD59-A6C34878D82A}">
                    <a16:rowId xmlns:a16="http://schemas.microsoft.com/office/drawing/2014/main" val="10007"/>
                  </a:ext>
                </a:extLst>
              </a:tr>
              <a:tr h="358277">
                <a:tc vMerge="1">
                  <a:txBody>
                    <a:bodyPr/>
                    <a:lstStyle/>
                    <a:p>
                      <a:endParaRPr lang="ru-RU"/>
                    </a:p>
                  </a:txBody>
                  <a:tcPr/>
                </a:tc>
                <a:tc>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Выставка методических материалов по теме самообразования </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dirty="0">
                          <a:effectLst/>
                          <a:latin typeface="Times New Roman" panose="02020603050405020304" pitchFamily="18" charset="0"/>
                          <a:cs typeface="Times New Roman" panose="02020603050405020304" pitchFamily="18" charset="0"/>
                        </a:rPr>
                        <a:t>8.15-14.00</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dirty="0">
                          <a:effectLst/>
                          <a:latin typeface="Times New Roman" panose="02020603050405020304" pitchFamily="18" charset="0"/>
                          <a:cs typeface="Times New Roman" panose="02020603050405020304" pitchFamily="18" charset="0"/>
                        </a:rPr>
                        <a:t>Учительская</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Руководители ШМО</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extLst>
                  <a:ext uri="{0D108BD9-81ED-4DB2-BD59-A6C34878D82A}">
                    <a16:rowId xmlns:a16="http://schemas.microsoft.com/office/drawing/2014/main" val="10008"/>
                  </a:ext>
                </a:extLst>
              </a:tr>
              <a:tr h="492643">
                <a:tc rowSpan="3">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пятница</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Панорама открытых уроков по теме самообразования (учителя иностранных языков, технологии, физической культуры, ОБЖ)</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9.15-9.55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dirty="0">
                          <a:effectLst/>
                          <a:latin typeface="Times New Roman" panose="02020603050405020304" pitchFamily="18" charset="0"/>
                          <a:cs typeface="Times New Roman" panose="02020603050405020304" pitchFamily="18" charset="0"/>
                        </a:rPr>
                        <a:t>По графику</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Учителя-предметники</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extLst>
                  <a:ext uri="{0D108BD9-81ED-4DB2-BD59-A6C34878D82A}">
                    <a16:rowId xmlns:a16="http://schemas.microsoft.com/office/drawing/2014/main" val="10009"/>
                  </a:ext>
                </a:extLst>
              </a:tr>
              <a:tr h="384063">
                <a:tc vMerge="1">
                  <a:txBody>
                    <a:bodyPr/>
                    <a:lstStyle/>
                    <a:p>
                      <a:endParaRPr lang="ru-RU"/>
                    </a:p>
                  </a:txBody>
                  <a:tcPr/>
                </a:tc>
                <a:tc>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Обмен мнениями «Отрытый микрофон»</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14.00</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dirty="0" err="1">
                          <a:effectLst/>
                          <a:latin typeface="Times New Roman" panose="02020603050405020304" pitchFamily="18" charset="0"/>
                          <a:cs typeface="Times New Roman" panose="02020603050405020304" pitchFamily="18" charset="0"/>
                        </a:rPr>
                        <a:t>каб</a:t>
                      </a:r>
                      <a:r>
                        <a:rPr lang="ru-RU" sz="1400" dirty="0">
                          <a:effectLst/>
                          <a:latin typeface="Times New Roman" panose="02020603050405020304" pitchFamily="18" charset="0"/>
                          <a:cs typeface="Times New Roman" panose="02020603050405020304" pitchFamily="18" charset="0"/>
                        </a:rPr>
                        <a:t>. №15</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dirty="0">
                          <a:effectLst/>
                          <a:latin typeface="Times New Roman" panose="02020603050405020304" pitchFamily="18" charset="0"/>
                          <a:cs typeface="Times New Roman" panose="02020603050405020304" pitchFamily="18" charset="0"/>
                        </a:rPr>
                        <a:t>Все учителя</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extLst>
                  <a:ext uri="{0D108BD9-81ED-4DB2-BD59-A6C34878D82A}">
                    <a16:rowId xmlns:a16="http://schemas.microsoft.com/office/drawing/2014/main" val="10010"/>
                  </a:ext>
                </a:extLst>
              </a:tr>
              <a:tr h="672110">
                <a:tc vMerge="1">
                  <a:txBody>
                    <a:bodyPr/>
                    <a:lstStyle/>
                    <a:p>
                      <a:endParaRPr lang="ru-RU"/>
                    </a:p>
                  </a:txBody>
                  <a:tcPr/>
                </a:tc>
                <a:tc>
                  <a:txBody>
                    <a:bodyPr/>
                    <a:lstStyle/>
                    <a:p>
                      <a:pPr>
                        <a:spcAft>
                          <a:spcPts val="0"/>
                        </a:spcAft>
                        <a:tabLst>
                          <a:tab pos="4000500" algn="l"/>
                        </a:tabLst>
                      </a:pPr>
                      <a:r>
                        <a:rPr lang="ru-RU" sz="1600" dirty="0">
                          <a:effectLst/>
                          <a:latin typeface="Times New Roman" panose="02020603050405020304" pitchFamily="18" charset="0"/>
                          <a:cs typeface="Times New Roman" panose="02020603050405020304" pitchFamily="18" charset="0"/>
                        </a:rPr>
                        <a:t>Подведение итогов методической недели «Секреты тем самообразования»</a:t>
                      </a:r>
                      <a:endParaRPr lang="ru-RU" sz="16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14.20</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a:effectLst/>
                          <a:latin typeface="Times New Roman" panose="02020603050405020304" pitchFamily="18" charset="0"/>
                          <a:cs typeface="Times New Roman" panose="02020603050405020304" pitchFamily="18" charset="0"/>
                        </a:rPr>
                        <a:t>каб. №15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tc>
                  <a:txBody>
                    <a:bodyPr/>
                    <a:lstStyle/>
                    <a:p>
                      <a:pPr>
                        <a:spcAft>
                          <a:spcPts val="0"/>
                        </a:spcAft>
                        <a:tabLst>
                          <a:tab pos="4000500" algn="l"/>
                        </a:tabLst>
                      </a:pPr>
                      <a:r>
                        <a:rPr lang="ru-RU" sz="1400" dirty="0">
                          <a:effectLst/>
                          <a:latin typeface="Times New Roman" panose="02020603050405020304" pitchFamily="18" charset="0"/>
                          <a:cs typeface="Times New Roman" panose="02020603050405020304" pitchFamily="18" charset="0"/>
                        </a:rPr>
                        <a:t>Директор школы</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0551" marR="30551" marT="0" marB="0"/>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2795082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5624" y="142043"/>
            <a:ext cx="5859262" cy="594805"/>
          </a:xfrm>
          <a:solidFill>
            <a:schemeClr val="accent3">
              <a:lumMod val="20000"/>
              <a:lumOff val="80000"/>
            </a:schemeClr>
          </a:solidFill>
        </p:spPr>
        <p:txBody>
          <a:bodyPr>
            <a:normAutofit fontScale="90000"/>
          </a:bodyPr>
          <a:lstStyle/>
          <a:p>
            <a:r>
              <a:rPr lang="ru-RU" dirty="0">
                <a:latin typeface="Times New Roman" panose="02020603050405020304" pitchFamily="18" charset="0"/>
                <a:cs typeface="Times New Roman" panose="02020603050405020304" pitchFamily="18" charset="0"/>
              </a:rPr>
              <a:t>Вести с открытых уроков</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79102" y="736848"/>
            <a:ext cx="4305783" cy="3229337"/>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99496" y="3311371"/>
            <a:ext cx="4223082" cy="3167311"/>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20849" y="31432"/>
            <a:ext cx="4140065" cy="310504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82074" y="3311371"/>
            <a:ext cx="3220394" cy="429385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208327711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417</TotalTime>
  <Words>1213</Words>
  <Application>Microsoft Office PowerPoint</Application>
  <PresentationFormat>Широкоэкранный</PresentationFormat>
  <Paragraphs>242</Paragraphs>
  <Slides>15</Slides>
  <Notes>0</Notes>
  <HiddenSlides>0</HiddenSlides>
  <MMClips>0</MMClips>
  <ScaleCrop>false</ScaleCrop>
  <HeadingPairs>
    <vt:vector size="8" baseType="variant">
      <vt:variant>
        <vt:lpstr>Использованные шрифты</vt:lpstr>
      </vt:variant>
      <vt:variant>
        <vt:i4>4</vt:i4>
      </vt:variant>
      <vt:variant>
        <vt:lpstr>Тема</vt:lpstr>
      </vt:variant>
      <vt:variant>
        <vt:i4>1</vt:i4>
      </vt:variant>
      <vt:variant>
        <vt:lpstr>Внедренные серверы OLE</vt:lpstr>
      </vt:variant>
      <vt:variant>
        <vt:i4>1</vt:i4>
      </vt:variant>
      <vt:variant>
        <vt:lpstr>Заголовки слайдов</vt:lpstr>
      </vt:variant>
      <vt:variant>
        <vt:i4>15</vt:i4>
      </vt:variant>
    </vt:vector>
  </HeadingPairs>
  <TitlesOfParts>
    <vt:vector size="21" baseType="lpstr">
      <vt:lpstr>Arial</vt:lpstr>
      <vt:lpstr>Calibri</vt:lpstr>
      <vt:lpstr>Calibri Light</vt:lpstr>
      <vt:lpstr>Times New Roman</vt:lpstr>
      <vt:lpstr>Тема Office</vt:lpstr>
      <vt:lpstr>Диаграмма</vt:lpstr>
      <vt:lpstr>Кадры решают все: создание условий в ОО для реализации ООП</vt:lpstr>
      <vt:lpstr>Условие № 1: Проблема кадрового обеспечения</vt:lpstr>
      <vt:lpstr>Задачи: </vt:lpstr>
      <vt:lpstr>Мотивация</vt:lpstr>
      <vt:lpstr>Мотивация</vt:lpstr>
      <vt:lpstr>Создаем настоящую команду</vt:lpstr>
      <vt:lpstr>Презентация PowerPoint</vt:lpstr>
      <vt:lpstr>Методическая неделя   (План проведения методической недели «Секреты тем самообразования») </vt:lpstr>
      <vt:lpstr>Вести с открытых уроков</vt:lpstr>
      <vt:lpstr>Презентация PowerPoint</vt:lpstr>
      <vt:lpstr>Характеристика педколлектива</vt:lpstr>
      <vt:lpstr>Педагогический коллектив по категориям:</vt:lpstr>
      <vt:lpstr>      Результаты ОГЭ</vt:lpstr>
      <vt:lpstr>Результаты ЕГЭ</vt:lpstr>
      <vt:lpstr>Всероссийская олимпиада школьников 2021-2022 (региональный этап)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Ольга Воронина</cp:lastModifiedBy>
  <cp:revision>37</cp:revision>
  <dcterms:created xsi:type="dcterms:W3CDTF">2021-07-20T13:02:37Z</dcterms:created>
  <dcterms:modified xsi:type="dcterms:W3CDTF">2022-10-24T11:37:02Z</dcterms:modified>
</cp:coreProperties>
</file>